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8" r:id="rId2"/>
    <p:sldId id="304" r:id="rId3"/>
    <p:sldId id="303" r:id="rId4"/>
    <p:sldId id="345" r:id="rId5"/>
    <p:sldId id="346" r:id="rId6"/>
    <p:sldId id="359" r:id="rId7"/>
    <p:sldId id="360" r:id="rId8"/>
    <p:sldId id="366" r:id="rId9"/>
    <p:sldId id="367" r:id="rId10"/>
    <p:sldId id="362" r:id="rId11"/>
    <p:sldId id="368" r:id="rId12"/>
    <p:sldId id="369" r:id="rId13"/>
    <p:sldId id="370" r:id="rId14"/>
    <p:sldId id="373" r:id="rId15"/>
    <p:sldId id="374" r:id="rId16"/>
    <p:sldId id="372" r:id="rId17"/>
    <p:sldId id="375" r:id="rId18"/>
    <p:sldId id="376" r:id="rId19"/>
    <p:sldId id="377" r:id="rId20"/>
    <p:sldId id="379" r:id="rId21"/>
    <p:sldId id="378" r:id="rId22"/>
    <p:sldId id="380" r:id="rId23"/>
    <p:sldId id="381" r:id="rId24"/>
    <p:sldId id="382" r:id="rId25"/>
    <p:sldId id="383" r:id="rId26"/>
    <p:sldId id="350" r:id="rId27"/>
    <p:sldId id="384" r:id="rId28"/>
    <p:sldId id="385" r:id="rId29"/>
    <p:sldId id="386" r:id="rId30"/>
    <p:sldId id="349" r:id="rId31"/>
    <p:sldId id="387" r:id="rId32"/>
    <p:sldId id="388" r:id="rId33"/>
    <p:sldId id="389" r:id="rId34"/>
    <p:sldId id="390" r:id="rId35"/>
    <p:sldId id="392" r:id="rId36"/>
    <p:sldId id="391" r:id="rId37"/>
    <p:sldId id="393" r:id="rId38"/>
    <p:sldId id="394" r:id="rId39"/>
    <p:sldId id="395" r:id="rId40"/>
    <p:sldId id="396" r:id="rId41"/>
    <p:sldId id="397" r:id="rId42"/>
    <p:sldId id="398" r:id="rId43"/>
    <p:sldId id="399" r:id="rId44"/>
    <p:sldId id="400" r:id="rId45"/>
    <p:sldId id="402" r:id="rId46"/>
    <p:sldId id="401" r:id="rId47"/>
    <p:sldId id="403" r:id="rId48"/>
    <p:sldId id="404" r:id="rId49"/>
    <p:sldId id="405" r:id="rId50"/>
    <p:sldId id="406" r:id="rId51"/>
    <p:sldId id="407" r:id="rId52"/>
    <p:sldId id="261"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00"/>
    <a:srgbClr val="00FF99"/>
    <a:srgbClr val="66FF33"/>
    <a:srgbClr val="14C214"/>
    <a:srgbClr val="CCFF33"/>
    <a:srgbClr val="95D7C1"/>
    <a:srgbClr val="00CC99"/>
    <a:srgbClr val="99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35" autoAdjust="0"/>
    <p:restoredTop sz="94660"/>
  </p:normalViewPr>
  <p:slideViewPr>
    <p:cSldViewPr snapToGrid="0">
      <p:cViewPr varScale="1">
        <p:scale>
          <a:sx n="107" d="100"/>
          <a:sy n="107" d="100"/>
        </p:scale>
        <p:origin x="630" y="10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59CF6B-A4DC-4637-8CF4-79CFB4F25E25}" type="doc">
      <dgm:prSet loTypeId="urn:microsoft.com/office/officeart/2005/8/layout/hierarchy4" loCatId="relationship" qsTypeId="urn:microsoft.com/office/officeart/2005/8/quickstyle/simple4" qsCatId="simple" csTypeId="urn:microsoft.com/office/officeart/2005/8/colors/colorful5" csCatId="colorful" phldr="1"/>
      <dgm:spPr/>
      <dgm:t>
        <a:bodyPr/>
        <a:lstStyle/>
        <a:p>
          <a:endParaRPr lang="en-US"/>
        </a:p>
      </dgm:t>
    </dgm:pt>
    <dgm:pt modelId="{B2101E95-C71D-4983-802A-EED844928D3B}">
      <dgm:prSet phldrT="[Text]"/>
      <dgm:spPr/>
      <dgm:t>
        <a:bodyPr/>
        <a:lstStyle/>
        <a:p>
          <a:r>
            <a:rPr lang="es-CO" dirty="0"/>
            <a:t>Machine </a:t>
          </a:r>
          <a:r>
            <a:rPr lang="es-CO" dirty="0" err="1"/>
            <a:t>Learning</a:t>
          </a:r>
          <a:endParaRPr lang="en-US" dirty="0"/>
        </a:p>
      </dgm:t>
    </dgm:pt>
    <dgm:pt modelId="{4E4917C3-67DC-4631-9924-EBAF75D66A97}" type="parTrans" cxnId="{028EB57D-6469-4CB0-BE16-D5A75D03FA0E}">
      <dgm:prSet/>
      <dgm:spPr/>
      <dgm:t>
        <a:bodyPr/>
        <a:lstStyle/>
        <a:p>
          <a:endParaRPr lang="en-US"/>
        </a:p>
      </dgm:t>
    </dgm:pt>
    <dgm:pt modelId="{A5862A18-E3F7-4899-B478-0CF6D68E3049}" type="sibTrans" cxnId="{028EB57D-6469-4CB0-BE16-D5A75D03FA0E}">
      <dgm:prSet/>
      <dgm:spPr/>
      <dgm:t>
        <a:bodyPr/>
        <a:lstStyle/>
        <a:p>
          <a:endParaRPr lang="en-US"/>
        </a:p>
      </dgm:t>
    </dgm:pt>
    <dgm:pt modelId="{80F70D84-1A55-4C82-AA7B-B5C014E5E006}">
      <dgm:prSet phldrT="[Text]"/>
      <dgm:spPr/>
      <dgm:t>
        <a:bodyPr/>
        <a:lstStyle/>
        <a:p>
          <a:r>
            <a:rPr lang="es-CO" dirty="0"/>
            <a:t>Aprendizaje No Supervisado</a:t>
          </a:r>
          <a:endParaRPr lang="en-US" dirty="0"/>
        </a:p>
      </dgm:t>
    </dgm:pt>
    <dgm:pt modelId="{5698F36F-C128-486C-811F-32DA3D7A0A0C}" type="parTrans" cxnId="{465F6E05-EBC1-4383-9E29-D044C1D1CBA2}">
      <dgm:prSet/>
      <dgm:spPr/>
      <dgm:t>
        <a:bodyPr/>
        <a:lstStyle/>
        <a:p>
          <a:endParaRPr lang="en-US"/>
        </a:p>
      </dgm:t>
    </dgm:pt>
    <dgm:pt modelId="{AD54E063-8D35-474D-8C22-D49CF9C49F3A}" type="sibTrans" cxnId="{465F6E05-EBC1-4383-9E29-D044C1D1CBA2}">
      <dgm:prSet/>
      <dgm:spPr/>
      <dgm:t>
        <a:bodyPr/>
        <a:lstStyle/>
        <a:p>
          <a:endParaRPr lang="en-US"/>
        </a:p>
      </dgm:t>
    </dgm:pt>
    <dgm:pt modelId="{86809F63-45F6-45E3-BF99-84DC6C89B41B}">
      <dgm:prSet phldrT="[Text]"/>
      <dgm:spPr/>
      <dgm:t>
        <a:bodyPr/>
        <a:lstStyle/>
        <a:p>
          <a:r>
            <a:rPr lang="es-CO" dirty="0"/>
            <a:t>Aprendizaje por Refuerzo</a:t>
          </a:r>
          <a:endParaRPr lang="en-US" dirty="0"/>
        </a:p>
      </dgm:t>
    </dgm:pt>
    <dgm:pt modelId="{2367E42E-B20A-413C-A9B4-EBD111E527C1}" type="parTrans" cxnId="{C6268E5C-58BC-47BA-8F11-DB3530203887}">
      <dgm:prSet/>
      <dgm:spPr/>
      <dgm:t>
        <a:bodyPr/>
        <a:lstStyle/>
        <a:p>
          <a:endParaRPr lang="en-US"/>
        </a:p>
      </dgm:t>
    </dgm:pt>
    <dgm:pt modelId="{17B5A0A0-CA7D-4CDC-BDDD-E643D87229AC}" type="sibTrans" cxnId="{C6268E5C-58BC-47BA-8F11-DB3530203887}">
      <dgm:prSet/>
      <dgm:spPr/>
      <dgm:t>
        <a:bodyPr/>
        <a:lstStyle/>
        <a:p>
          <a:endParaRPr lang="en-US"/>
        </a:p>
      </dgm:t>
    </dgm:pt>
    <dgm:pt modelId="{383DEBA4-D70E-49F5-8143-195A42E642E0}">
      <dgm:prSet phldrT="[Text]"/>
      <dgm:spPr/>
      <dgm:t>
        <a:bodyPr/>
        <a:lstStyle/>
        <a:p>
          <a:r>
            <a:rPr lang="es-CO" dirty="0"/>
            <a:t>Aprendizaje Supervisado</a:t>
          </a:r>
          <a:endParaRPr lang="en-US" dirty="0"/>
        </a:p>
      </dgm:t>
    </dgm:pt>
    <dgm:pt modelId="{495CB0A6-A924-492A-AC08-A5147B62F178}" type="parTrans" cxnId="{A1D181B6-1E80-4C81-B844-E46CCA7CAC5F}">
      <dgm:prSet/>
      <dgm:spPr/>
      <dgm:t>
        <a:bodyPr/>
        <a:lstStyle/>
        <a:p>
          <a:endParaRPr lang="en-US"/>
        </a:p>
      </dgm:t>
    </dgm:pt>
    <dgm:pt modelId="{26C7212A-61B3-40E6-BE79-C721B90B948A}" type="sibTrans" cxnId="{A1D181B6-1E80-4C81-B844-E46CCA7CAC5F}">
      <dgm:prSet/>
      <dgm:spPr/>
      <dgm:t>
        <a:bodyPr/>
        <a:lstStyle/>
        <a:p>
          <a:endParaRPr lang="en-US"/>
        </a:p>
      </dgm:t>
    </dgm:pt>
    <dgm:pt modelId="{09511826-6D4C-4F61-BD4F-F1EF67ED1B37}">
      <dgm:prSet/>
      <dgm:spPr/>
      <dgm:t>
        <a:bodyPr/>
        <a:lstStyle/>
        <a:p>
          <a:r>
            <a:rPr lang="es-CO" dirty="0"/>
            <a:t>Clasificación</a:t>
          </a:r>
          <a:endParaRPr lang="en-US" dirty="0"/>
        </a:p>
      </dgm:t>
    </dgm:pt>
    <dgm:pt modelId="{A836EB3C-E75C-4FD4-A50B-556E87A555C6}" type="parTrans" cxnId="{A33C5E24-C826-4795-9B9F-B169146C14CF}">
      <dgm:prSet/>
      <dgm:spPr/>
      <dgm:t>
        <a:bodyPr/>
        <a:lstStyle/>
        <a:p>
          <a:endParaRPr lang="en-US"/>
        </a:p>
      </dgm:t>
    </dgm:pt>
    <dgm:pt modelId="{B81D578F-8AF0-4CA7-89F7-874EF265AF1C}" type="sibTrans" cxnId="{A33C5E24-C826-4795-9B9F-B169146C14CF}">
      <dgm:prSet/>
      <dgm:spPr/>
      <dgm:t>
        <a:bodyPr/>
        <a:lstStyle/>
        <a:p>
          <a:endParaRPr lang="en-US"/>
        </a:p>
      </dgm:t>
    </dgm:pt>
    <dgm:pt modelId="{26A74C57-082E-4D6D-B96D-43DE745FC6BF}">
      <dgm:prSet/>
      <dgm:spPr/>
      <dgm:t>
        <a:bodyPr/>
        <a:lstStyle/>
        <a:p>
          <a:r>
            <a:rPr lang="es-CO" dirty="0"/>
            <a:t>Regresión</a:t>
          </a:r>
          <a:endParaRPr lang="en-US" dirty="0"/>
        </a:p>
      </dgm:t>
    </dgm:pt>
    <dgm:pt modelId="{4B4351E8-7592-45AE-947C-859C3DCCD03C}" type="parTrans" cxnId="{B369C7C3-27C2-40FE-A00D-A33EF0A957B8}">
      <dgm:prSet/>
      <dgm:spPr/>
      <dgm:t>
        <a:bodyPr/>
        <a:lstStyle/>
        <a:p>
          <a:endParaRPr lang="en-US"/>
        </a:p>
      </dgm:t>
    </dgm:pt>
    <dgm:pt modelId="{E3F37CB3-AEB8-43BC-853C-85463A0C821C}" type="sibTrans" cxnId="{B369C7C3-27C2-40FE-A00D-A33EF0A957B8}">
      <dgm:prSet/>
      <dgm:spPr/>
      <dgm:t>
        <a:bodyPr/>
        <a:lstStyle/>
        <a:p>
          <a:endParaRPr lang="en-US"/>
        </a:p>
      </dgm:t>
    </dgm:pt>
    <dgm:pt modelId="{30B0F3EF-5314-4A19-A6F9-D19E6C19ABCD}">
      <dgm:prSet/>
      <dgm:spPr/>
      <dgm:t>
        <a:bodyPr/>
        <a:lstStyle/>
        <a:p>
          <a:r>
            <a:rPr lang="es-CO" dirty="0" err="1"/>
            <a:t>Clustering</a:t>
          </a:r>
          <a:endParaRPr lang="en-US" dirty="0"/>
        </a:p>
      </dgm:t>
    </dgm:pt>
    <dgm:pt modelId="{6FD02567-276D-4793-BBA9-DC42BB08292A}" type="parTrans" cxnId="{2374F2D3-AC91-4C73-8B5B-A9AEC9E7AA99}">
      <dgm:prSet/>
      <dgm:spPr/>
      <dgm:t>
        <a:bodyPr/>
        <a:lstStyle/>
        <a:p>
          <a:endParaRPr lang="en-US"/>
        </a:p>
      </dgm:t>
    </dgm:pt>
    <dgm:pt modelId="{F86B3C00-1171-4156-8B4F-0D0A568AE8A0}" type="sibTrans" cxnId="{2374F2D3-AC91-4C73-8B5B-A9AEC9E7AA99}">
      <dgm:prSet/>
      <dgm:spPr/>
      <dgm:t>
        <a:bodyPr/>
        <a:lstStyle/>
        <a:p>
          <a:endParaRPr lang="en-US"/>
        </a:p>
      </dgm:t>
    </dgm:pt>
    <dgm:pt modelId="{3365966C-6DE2-4A13-8CE6-21AB4DA69442}">
      <dgm:prSet/>
      <dgm:spPr/>
      <dgm:t>
        <a:bodyPr/>
        <a:lstStyle/>
        <a:p>
          <a:r>
            <a:rPr lang="es-CO" dirty="0"/>
            <a:t>Detección de </a:t>
          </a:r>
          <a:r>
            <a:rPr lang="es-CO" dirty="0" err="1"/>
            <a:t>Anomalias</a:t>
          </a:r>
          <a:endParaRPr lang="en-US" dirty="0"/>
        </a:p>
      </dgm:t>
    </dgm:pt>
    <dgm:pt modelId="{431E6C74-DFE2-45DB-A251-F7F936EAFE45}" type="parTrans" cxnId="{7C9FEC9A-4741-4B96-8529-3B9F2638ECC0}">
      <dgm:prSet/>
      <dgm:spPr/>
      <dgm:t>
        <a:bodyPr/>
        <a:lstStyle/>
        <a:p>
          <a:endParaRPr lang="en-US"/>
        </a:p>
      </dgm:t>
    </dgm:pt>
    <dgm:pt modelId="{C7C67A35-C826-431F-93F0-27ED1D2D0015}" type="sibTrans" cxnId="{7C9FEC9A-4741-4B96-8529-3B9F2638ECC0}">
      <dgm:prSet/>
      <dgm:spPr/>
      <dgm:t>
        <a:bodyPr/>
        <a:lstStyle/>
        <a:p>
          <a:endParaRPr lang="en-US"/>
        </a:p>
      </dgm:t>
    </dgm:pt>
    <dgm:pt modelId="{F5421BD5-A04F-4A13-BAD0-3935671E2904}" type="pres">
      <dgm:prSet presAssocID="{0A59CF6B-A4DC-4637-8CF4-79CFB4F25E25}" presName="Name0" presStyleCnt="0">
        <dgm:presLayoutVars>
          <dgm:chPref val="1"/>
          <dgm:dir/>
          <dgm:animOne val="branch"/>
          <dgm:animLvl val="lvl"/>
          <dgm:resizeHandles/>
        </dgm:presLayoutVars>
      </dgm:prSet>
      <dgm:spPr/>
    </dgm:pt>
    <dgm:pt modelId="{A62A3BC3-B225-4E34-9D5A-107398596327}" type="pres">
      <dgm:prSet presAssocID="{B2101E95-C71D-4983-802A-EED844928D3B}" presName="vertOne" presStyleCnt="0"/>
      <dgm:spPr/>
    </dgm:pt>
    <dgm:pt modelId="{7F2EF5CA-AFF0-46E1-8B9A-E94C901A066C}" type="pres">
      <dgm:prSet presAssocID="{B2101E95-C71D-4983-802A-EED844928D3B}" presName="txOne" presStyleLbl="node0" presStyleIdx="0" presStyleCnt="1">
        <dgm:presLayoutVars>
          <dgm:chPref val="3"/>
        </dgm:presLayoutVars>
      </dgm:prSet>
      <dgm:spPr/>
    </dgm:pt>
    <dgm:pt modelId="{B2594C60-BB6E-4CBB-A33C-B5C2B704F835}" type="pres">
      <dgm:prSet presAssocID="{B2101E95-C71D-4983-802A-EED844928D3B}" presName="parTransOne" presStyleCnt="0"/>
      <dgm:spPr/>
    </dgm:pt>
    <dgm:pt modelId="{D103E5F7-2332-4720-BF43-F7A26F4CB6F7}" type="pres">
      <dgm:prSet presAssocID="{B2101E95-C71D-4983-802A-EED844928D3B}" presName="horzOne" presStyleCnt="0"/>
      <dgm:spPr/>
    </dgm:pt>
    <dgm:pt modelId="{FB217982-793D-4C72-9939-154CA4290441}" type="pres">
      <dgm:prSet presAssocID="{80F70D84-1A55-4C82-AA7B-B5C014E5E006}" presName="vertTwo" presStyleCnt="0"/>
      <dgm:spPr/>
    </dgm:pt>
    <dgm:pt modelId="{B1713AE6-65BA-4819-8D69-81D835DD70D4}" type="pres">
      <dgm:prSet presAssocID="{80F70D84-1A55-4C82-AA7B-B5C014E5E006}" presName="txTwo" presStyleLbl="node2" presStyleIdx="0" presStyleCnt="3">
        <dgm:presLayoutVars>
          <dgm:chPref val="3"/>
        </dgm:presLayoutVars>
      </dgm:prSet>
      <dgm:spPr/>
    </dgm:pt>
    <dgm:pt modelId="{6B944C51-463E-4AB4-A02A-D10F095212F1}" type="pres">
      <dgm:prSet presAssocID="{80F70D84-1A55-4C82-AA7B-B5C014E5E006}" presName="parTransTwo" presStyleCnt="0"/>
      <dgm:spPr/>
    </dgm:pt>
    <dgm:pt modelId="{783DBF01-A0B3-4492-8464-9EE32F4709E3}" type="pres">
      <dgm:prSet presAssocID="{80F70D84-1A55-4C82-AA7B-B5C014E5E006}" presName="horzTwo" presStyleCnt="0"/>
      <dgm:spPr/>
    </dgm:pt>
    <dgm:pt modelId="{FF7C5D8B-317D-4A09-BA8E-738C68A5B847}" type="pres">
      <dgm:prSet presAssocID="{30B0F3EF-5314-4A19-A6F9-D19E6C19ABCD}" presName="vertThree" presStyleCnt="0"/>
      <dgm:spPr/>
    </dgm:pt>
    <dgm:pt modelId="{103654C3-4F69-4C50-8D08-EEE667F0F584}" type="pres">
      <dgm:prSet presAssocID="{30B0F3EF-5314-4A19-A6F9-D19E6C19ABCD}" presName="txThree" presStyleLbl="node3" presStyleIdx="0" presStyleCnt="4">
        <dgm:presLayoutVars>
          <dgm:chPref val="3"/>
        </dgm:presLayoutVars>
      </dgm:prSet>
      <dgm:spPr/>
    </dgm:pt>
    <dgm:pt modelId="{7E3E943E-268B-4E00-B699-8E702A36A858}" type="pres">
      <dgm:prSet presAssocID="{30B0F3EF-5314-4A19-A6F9-D19E6C19ABCD}" presName="horzThree" presStyleCnt="0"/>
      <dgm:spPr/>
    </dgm:pt>
    <dgm:pt modelId="{3786328C-C253-4756-B5F8-21BEB410B1FB}" type="pres">
      <dgm:prSet presAssocID="{F86B3C00-1171-4156-8B4F-0D0A568AE8A0}" presName="sibSpaceThree" presStyleCnt="0"/>
      <dgm:spPr/>
    </dgm:pt>
    <dgm:pt modelId="{0FF4ABA8-6FB7-4D26-8889-E2571B522D91}" type="pres">
      <dgm:prSet presAssocID="{3365966C-6DE2-4A13-8CE6-21AB4DA69442}" presName="vertThree" presStyleCnt="0"/>
      <dgm:spPr/>
    </dgm:pt>
    <dgm:pt modelId="{C9EB2BA4-8731-43D7-BD6D-3DA5CB944918}" type="pres">
      <dgm:prSet presAssocID="{3365966C-6DE2-4A13-8CE6-21AB4DA69442}" presName="txThree" presStyleLbl="node3" presStyleIdx="1" presStyleCnt="4">
        <dgm:presLayoutVars>
          <dgm:chPref val="3"/>
        </dgm:presLayoutVars>
      </dgm:prSet>
      <dgm:spPr/>
    </dgm:pt>
    <dgm:pt modelId="{756B5B8F-50C6-4AF8-9AA0-7409435908D4}" type="pres">
      <dgm:prSet presAssocID="{3365966C-6DE2-4A13-8CE6-21AB4DA69442}" presName="horzThree" presStyleCnt="0"/>
      <dgm:spPr/>
    </dgm:pt>
    <dgm:pt modelId="{CE86294F-4ADB-4710-B691-E0F087D2A77E}" type="pres">
      <dgm:prSet presAssocID="{AD54E063-8D35-474D-8C22-D49CF9C49F3A}" presName="sibSpaceTwo" presStyleCnt="0"/>
      <dgm:spPr/>
    </dgm:pt>
    <dgm:pt modelId="{688508C5-679C-48B6-A7A5-DEC33CE8686E}" type="pres">
      <dgm:prSet presAssocID="{86809F63-45F6-45E3-BF99-84DC6C89B41B}" presName="vertTwo" presStyleCnt="0"/>
      <dgm:spPr/>
    </dgm:pt>
    <dgm:pt modelId="{40EAA2BE-7C54-423E-A9EB-2C07A600D8B5}" type="pres">
      <dgm:prSet presAssocID="{86809F63-45F6-45E3-BF99-84DC6C89B41B}" presName="txTwo" presStyleLbl="node2" presStyleIdx="1" presStyleCnt="3">
        <dgm:presLayoutVars>
          <dgm:chPref val="3"/>
        </dgm:presLayoutVars>
      </dgm:prSet>
      <dgm:spPr/>
    </dgm:pt>
    <dgm:pt modelId="{2ABF5457-F8D7-4A58-92C7-016D76116855}" type="pres">
      <dgm:prSet presAssocID="{86809F63-45F6-45E3-BF99-84DC6C89B41B}" presName="horzTwo" presStyleCnt="0"/>
      <dgm:spPr/>
    </dgm:pt>
    <dgm:pt modelId="{325FE611-5F0B-4A51-9EFE-68BCEFE1D815}" type="pres">
      <dgm:prSet presAssocID="{17B5A0A0-CA7D-4CDC-BDDD-E643D87229AC}" presName="sibSpaceTwo" presStyleCnt="0"/>
      <dgm:spPr/>
    </dgm:pt>
    <dgm:pt modelId="{F1F1A09B-DBA6-47EA-B402-7E82F09C0422}" type="pres">
      <dgm:prSet presAssocID="{383DEBA4-D70E-49F5-8143-195A42E642E0}" presName="vertTwo" presStyleCnt="0"/>
      <dgm:spPr/>
    </dgm:pt>
    <dgm:pt modelId="{4625B117-2E4E-43A5-9409-57EB0AC6AB90}" type="pres">
      <dgm:prSet presAssocID="{383DEBA4-D70E-49F5-8143-195A42E642E0}" presName="txTwo" presStyleLbl="node2" presStyleIdx="2" presStyleCnt="3">
        <dgm:presLayoutVars>
          <dgm:chPref val="3"/>
        </dgm:presLayoutVars>
      </dgm:prSet>
      <dgm:spPr/>
    </dgm:pt>
    <dgm:pt modelId="{871830F6-4791-47EF-9DF5-A5A67E3BA0E7}" type="pres">
      <dgm:prSet presAssocID="{383DEBA4-D70E-49F5-8143-195A42E642E0}" presName="parTransTwo" presStyleCnt="0"/>
      <dgm:spPr/>
    </dgm:pt>
    <dgm:pt modelId="{CADF05A5-A6EE-41CF-B5C1-6B22F1DA846F}" type="pres">
      <dgm:prSet presAssocID="{383DEBA4-D70E-49F5-8143-195A42E642E0}" presName="horzTwo" presStyleCnt="0"/>
      <dgm:spPr/>
    </dgm:pt>
    <dgm:pt modelId="{3F5703C9-50BB-42AB-8782-302BFC09DB54}" type="pres">
      <dgm:prSet presAssocID="{09511826-6D4C-4F61-BD4F-F1EF67ED1B37}" presName="vertThree" presStyleCnt="0"/>
      <dgm:spPr/>
    </dgm:pt>
    <dgm:pt modelId="{7B770C4B-F68C-48F1-9075-27CC9CFD2B43}" type="pres">
      <dgm:prSet presAssocID="{09511826-6D4C-4F61-BD4F-F1EF67ED1B37}" presName="txThree" presStyleLbl="node3" presStyleIdx="2" presStyleCnt="4">
        <dgm:presLayoutVars>
          <dgm:chPref val="3"/>
        </dgm:presLayoutVars>
      </dgm:prSet>
      <dgm:spPr/>
    </dgm:pt>
    <dgm:pt modelId="{A4DFB03A-FA5A-4800-835B-B481A79DF7F0}" type="pres">
      <dgm:prSet presAssocID="{09511826-6D4C-4F61-BD4F-F1EF67ED1B37}" presName="horzThree" presStyleCnt="0"/>
      <dgm:spPr/>
    </dgm:pt>
    <dgm:pt modelId="{80617F6F-BB1F-4FA6-BC28-7871D0CD12B9}" type="pres">
      <dgm:prSet presAssocID="{B81D578F-8AF0-4CA7-89F7-874EF265AF1C}" presName="sibSpaceThree" presStyleCnt="0"/>
      <dgm:spPr/>
    </dgm:pt>
    <dgm:pt modelId="{CECCE4A7-B9E4-4A19-9087-B950561D4E0C}" type="pres">
      <dgm:prSet presAssocID="{26A74C57-082E-4D6D-B96D-43DE745FC6BF}" presName="vertThree" presStyleCnt="0"/>
      <dgm:spPr/>
    </dgm:pt>
    <dgm:pt modelId="{A196C641-222B-4AA7-85A4-2CF363E8BEE9}" type="pres">
      <dgm:prSet presAssocID="{26A74C57-082E-4D6D-B96D-43DE745FC6BF}" presName="txThree" presStyleLbl="node3" presStyleIdx="3" presStyleCnt="4">
        <dgm:presLayoutVars>
          <dgm:chPref val="3"/>
        </dgm:presLayoutVars>
      </dgm:prSet>
      <dgm:spPr/>
    </dgm:pt>
    <dgm:pt modelId="{14BD8470-23C4-4542-B269-E08898A07D6A}" type="pres">
      <dgm:prSet presAssocID="{26A74C57-082E-4D6D-B96D-43DE745FC6BF}" presName="horzThree" presStyleCnt="0"/>
      <dgm:spPr/>
    </dgm:pt>
  </dgm:ptLst>
  <dgm:cxnLst>
    <dgm:cxn modelId="{465F6E05-EBC1-4383-9E29-D044C1D1CBA2}" srcId="{B2101E95-C71D-4983-802A-EED844928D3B}" destId="{80F70D84-1A55-4C82-AA7B-B5C014E5E006}" srcOrd="0" destOrd="0" parTransId="{5698F36F-C128-486C-811F-32DA3D7A0A0C}" sibTransId="{AD54E063-8D35-474D-8C22-D49CF9C49F3A}"/>
    <dgm:cxn modelId="{5CF2FB09-14F9-42DA-94A0-656343D36FC0}" type="presOf" srcId="{30B0F3EF-5314-4A19-A6F9-D19E6C19ABCD}" destId="{103654C3-4F69-4C50-8D08-EEE667F0F584}" srcOrd="0" destOrd="0" presId="urn:microsoft.com/office/officeart/2005/8/layout/hierarchy4"/>
    <dgm:cxn modelId="{E1F9B00E-1D22-4A42-B989-04B67A527ABA}" type="presOf" srcId="{26A74C57-082E-4D6D-B96D-43DE745FC6BF}" destId="{A196C641-222B-4AA7-85A4-2CF363E8BEE9}" srcOrd="0" destOrd="0" presId="urn:microsoft.com/office/officeart/2005/8/layout/hierarchy4"/>
    <dgm:cxn modelId="{2F99D722-D4D9-4965-BF2B-D7C6730923DD}" type="presOf" srcId="{0A59CF6B-A4DC-4637-8CF4-79CFB4F25E25}" destId="{F5421BD5-A04F-4A13-BAD0-3935671E2904}" srcOrd="0" destOrd="0" presId="urn:microsoft.com/office/officeart/2005/8/layout/hierarchy4"/>
    <dgm:cxn modelId="{A33C5E24-C826-4795-9B9F-B169146C14CF}" srcId="{383DEBA4-D70E-49F5-8143-195A42E642E0}" destId="{09511826-6D4C-4F61-BD4F-F1EF67ED1B37}" srcOrd="0" destOrd="0" parTransId="{A836EB3C-E75C-4FD4-A50B-556E87A555C6}" sibTransId="{B81D578F-8AF0-4CA7-89F7-874EF265AF1C}"/>
    <dgm:cxn modelId="{C6268E5C-58BC-47BA-8F11-DB3530203887}" srcId="{B2101E95-C71D-4983-802A-EED844928D3B}" destId="{86809F63-45F6-45E3-BF99-84DC6C89B41B}" srcOrd="1" destOrd="0" parTransId="{2367E42E-B20A-413C-A9B4-EBD111E527C1}" sibTransId="{17B5A0A0-CA7D-4CDC-BDDD-E643D87229AC}"/>
    <dgm:cxn modelId="{347A7C4A-5BAF-4EFF-8C71-46E759013180}" type="presOf" srcId="{80F70D84-1A55-4C82-AA7B-B5C014E5E006}" destId="{B1713AE6-65BA-4819-8D69-81D835DD70D4}" srcOrd="0" destOrd="0" presId="urn:microsoft.com/office/officeart/2005/8/layout/hierarchy4"/>
    <dgm:cxn modelId="{028EB57D-6469-4CB0-BE16-D5A75D03FA0E}" srcId="{0A59CF6B-A4DC-4637-8CF4-79CFB4F25E25}" destId="{B2101E95-C71D-4983-802A-EED844928D3B}" srcOrd="0" destOrd="0" parTransId="{4E4917C3-67DC-4631-9924-EBAF75D66A97}" sibTransId="{A5862A18-E3F7-4899-B478-0CF6D68E3049}"/>
    <dgm:cxn modelId="{65052A8B-3D6E-4962-9A0F-D0253855A144}" type="presOf" srcId="{3365966C-6DE2-4A13-8CE6-21AB4DA69442}" destId="{C9EB2BA4-8731-43D7-BD6D-3DA5CB944918}" srcOrd="0" destOrd="0" presId="urn:microsoft.com/office/officeart/2005/8/layout/hierarchy4"/>
    <dgm:cxn modelId="{7C9FEC9A-4741-4B96-8529-3B9F2638ECC0}" srcId="{80F70D84-1A55-4C82-AA7B-B5C014E5E006}" destId="{3365966C-6DE2-4A13-8CE6-21AB4DA69442}" srcOrd="1" destOrd="0" parTransId="{431E6C74-DFE2-45DB-A251-F7F936EAFE45}" sibTransId="{C7C67A35-C826-431F-93F0-27ED1D2D0015}"/>
    <dgm:cxn modelId="{A1D181B6-1E80-4C81-B844-E46CCA7CAC5F}" srcId="{B2101E95-C71D-4983-802A-EED844928D3B}" destId="{383DEBA4-D70E-49F5-8143-195A42E642E0}" srcOrd="2" destOrd="0" parTransId="{495CB0A6-A924-492A-AC08-A5147B62F178}" sibTransId="{26C7212A-61B3-40E6-BE79-C721B90B948A}"/>
    <dgm:cxn modelId="{B369C7C3-27C2-40FE-A00D-A33EF0A957B8}" srcId="{383DEBA4-D70E-49F5-8143-195A42E642E0}" destId="{26A74C57-082E-4D6D-B96D-43DE745FC6BF}" srcOrd="1" destOrd="0" parTransId="{4B4351E8-7592-45AE-947C-859C3DCCD03C}" sibTransId="{E3F37CB3-AEB8-43BC-853C-85463A0C821C}"/>
    <dgm:cxn modelId="{8D50A2CB-7FBD-4711-94DC-0B9616D755F9}" type="presOf" srcId="{09511826-6D4C-4F61-BD4F-F1EF67ED1B37}" destId="{7B770C4B-F68C-48F1-9075-27CC9CFD2B43}" srcOrd="0" destOrd="0" presId="urn:microsoft.com/office/officeart/2005/8/layout/hierarchy4"/>
    <dgm:cxn modelId="{62AF6CD0-D864-4E59-AFBC-D68C1E4FCA28}" type="presOf" srcId="{B2101E95-C71D-4983-802A-EED844928D3B}" destId="{7F2EF5CA-AFF0-46E1-8B9A-E94C901A066C}" srcOrd="0" destOrd="0" presId="urn:microsoft.com/office/officeart/2005/8/layout/hierarchy4"/>
    <dgm:cxn modelId="{2374F2D3-AC91-4C73-8B5B-A9AEC9E7AA99}" srcId="{80F70D84-1A55-4C82-AA7B-B5C014E5E006}" destId="{30B0F3EF-5314-4A19-A6F9-D19E6C19ABCD}" srcOrd="0" destOrd="0" parTransId="{6FD02567-276D-4793-BBA9-DC42BB08292A}" sibTransId="{F86B3C00-1171-4156-8B4F-0D0A568AE8A0}"/>
    <dgm:cxn modelId="{DE24E5DC-5A1F-4462-9E85-2916B4476DBC}" type="presOf" srcId="{383DEBA4-D70E-49F5-8143-195A42E642E0}" destId="{4625B117-2E4E-43A5-9409-57EB0AC6AB90}" srcOrd="0" destOrd="0" presId="urn:microsoft.com/office/officeart/2005/8/layout/hierarchy4"/>
    <dgm:cxn modelId="{4FA4C3F0-510A-456E-AD5C-7C131BCCC92D}" type="presOf" srcId="{86809F63-45F6-45E3-BF99-84DC6C89B41B}" destId="{40EAA2BE-7C54-423E-A9EB-2C07A600D8B5}" srcOrd="0" destOrd="0" presId="urn:microsoft.com/office/officeart/2005/8/layout/hierarchy4"/>
    <dgm:cxn modelId="{BBC4B827-906A-4838-AF30-9811AB8AD33A}" type="presParOf" srcId="{F5421BD5-A04F-4A13-BAD0-3935671E2904}" destId="{A62A3BC3-B225-4E34-9D5A-107398596327}" srcOrd="0" destOrd="0" presId="urn:microsoft.com/office/officeart/2005/8/layout/hierarchy4"/>
    <dgm:cxn modelId="{8551EE22-BD80-4B83-89AE-7928067599A9}" type="presParOf" srcId="{A62A3BC3-B225-4E34-9D5A-107398596327}" destId="{7F2EF5CA-AFF0-46E1-8B9A-E94C901A066C}" srcOrd="0" destOrd="0" presId="urn:microsoft.com/office/officeart/2005/8/layout/hierarchy4"/>
    <dgm:cxn modelId="{2021AA8F-EE1A-4C5F-8CA2-310798577DC5}" type="presParOf" srcId="{A62A3BC3-B225-4E34-9D5A-107398596327}" destId="{B2594C60-BB6E-4CBB-A33C-B5C2B704F835}" srcOrd="1" destOrd="0" presId="urn:microsoft.com/office/officeart/2005/8/layout/hierarchy4"/>
    <dgm:cxn modelId="{36793A20-1ADD-447C-AEEE-1DC8DD6F73AE}" type="presParOf" srcId="{A62A3BC3-B225-4E34-9D5A-107398596327}" destId="{D103E5F7-2332-4720-BF43-F7A26F4CB6F7}" srcOrd="2" destOrd="0" presId="urn:microsoft.com/office/officeart/2005/8/layout/hierarchy4"/>
    <dgm:cxn modelId="{0A2945CD-C201-4EF5-A0AC-35B1190EBD82}" type="presParOf" srcId="{D103E5F7-2332-4720-BF43-F7A26F4CB6F7}" destId="{FB217982-793D-4C72-9939-154CA4290441}" srcOrd="0" destOrd="0" presId="urn:microsoft.com/office/officeart/2005/8/layout/hierarchy4"/>
    <dgm:cxn modelId="{2844FF1A-49E8-4156-8C5F-7160A29B0A8F}" type="presParOf" srcId="{FB217982-793D-4C72-9939-154CA4290441}" destId="{B1713AE6-65BA-4819-8D69-81D835DD70D4}" srcOrd="0" destOrd="0" presId="urn:microsoft.com/office/officeart/2005/8/layout/hierarchy4"/>
    <dgm:cxn modelId="{47531695-6F6C-4CFC-A850-8B22C0FC44CB}" type="presParOf" srcId="{FB217982-793D-4C72-9939-154CA4290441}" destId="{6B944C51-463E-4AB4-A02A-D10F095212F1}" srcOrd="1" destOrd="0" presId="urn:microsoft.com/office/officeart/2005/8/layout/hierarchy4"/>
    <dgm:cxn modelId="{72AD34D5-B4DA-4B06-B6B1-C014E93CBD56}" type="presParOf" srcId="{FB217982-793D-4C72-9939-154CA4290441}" destId="{783DBF01-A0B3-4492-8464-9EE32F4709E3}" srcOrd="2" destOrd="0" presId="urn:microsoft.com/office/officeart/2005/8/layout/hierarchy4"/>
    <dgm:cxn modelId="{145BB30C-CDD7-4411-9F6E-0FD1579301AD}" type="presParOf" srcId="{783DBF01-A0B3-4492-8464-9EE32F4709E3}" destId="{FF7C5D8B-317D-4A09-BA8E-738C68A5B847}" srcOrd="0" destOrd="0" presId="urn:microsoft.com/office/officeart/2005/8/layout/hierarchy4"/>
    <dgm:cxn modelId="{EEB01065-A3F3-4573-B94A-8763BDC17026}" type="presParOf" srcId="{FF7C5D8B-317D-4A09-BA8E-738C68A5B847}" destId="{103654C3-4F69-4C50-8D08-EEE667F0F584}" srcOrd="0" destOrd="0" presId="urn:microsoft.com/office/officeart/2005/8/layout/hierarchy4"/>
    <dgm:cxn modelId="{17794EB1-1A26-4CA9-B939-EE402164421D}" type="presParOf" srcId="{FF7C5D8B-317D-4A09-BA8E-738C68A5B847}" destId="{7E3E943E-268B-4E00-B699-8E702A36A858}" srcOrd="1" destOrd="0" presId="urn:microsoft.com/office/officeart/2005/8/layout/hierarchy4"/>
    <dgm:cxn modelId="{599B20A1-C787-41D8-9F1E-FFCC116AD874}" type="presParOf" srcId="{783DBF01-A0B3-4492-8464-9EE32F4709E3}" destId="{3786328C-C253-4756-B5F8-21BEB410B1FB}" srcOrd="1" destOrd="0" presId="urn:microsoft.com/office/officeart/2005/8/layout/hierarchy4"/>
    <dgm:cxn modelId="{8E5AD855-26B4-484A-8CD0-709494490532}" type="presParOf" srcId="{783DBF01-A0B3-4492-8464-9EE32F4709E3}" destId="{0FF4ABA8-6FB7-4D26-8889-E2571B522D91}" srcOrd="2" destOrd="0" presId="urn:microsoft.com/office/officeart/2005/8/layout/hierarchy4"/>
    <dgm:cxn modelId="{7CB1BF36-DA4D-4F05-B5F6-841E682613D5}" type="presParOf" srcId="{0FF4ABA8-6FB7-4D26-8889-E2571B522D91}" destId="{C9EB2BA4-8731-43D7-BD6D-3DA5CB944918}" srcOrd="0" destOrd="0" presId="urn:microsoft.com/office/officeart/2005/8/layout/hierarchy4"/>
    <dgm:cxn modelId="{30BC3EF8-3506-4055-903F-58E1A4C18F16}" type="presParOf" srcId="{0FF4ABA8-6FB7-4D26-8889-E2571B522D91}" destId="{756B5B8F-50C6-4AF8-9AA0-7409435908D4}" srcOrd="1" destOrd="0" presId="urn:microsoft.com/office/officeart/2005/8/layout/hierarchy4"/>
    <dgm:cxn modelId="{860BCE90-CDC2-4A3C-A197-1B8209E307D8}" type="presParOf" srcId="{D103E5F7-2332-4720-BF43-F7A26F4CB6F7}" destId="{CE86294F-4ADB-4710-B691-E0F087D2A77E}" srcOrd="1" destOrd="0" presId="urn:microsoft.com/office/officeart/2005/8/layout/hierarchy4"/>
    <dgm:cxn modelId="{E0308770-7B09-45B2-A740-261C5A9C7450}" type="presParOf" srcId="{D103E5F7-2332-4720-BF43-F7A26F4CB6F7}" destId="{688508C5-679C-48B6-A7A5-DEC33CE8686E}" srcOrd="2" destOrd="0" presId="urn:microsoft.com/office/officeart/2005/8/layout/hierarchy4"/>
    <dgm:cxn modelId="{40641409-D47A-4799-A6B3-CA4806175B50}" type="presParOf" srcId="{688508C5-679C-48B6-A7A5-DEC33CE8686E}" destId="{40EAA2BE-7C54-423E-A9EB-2C07A600D8B5}" srcOrd="0" destOrd="0" presId="urn:microsoft.com/office/officeart/2005/8/layout/hierarchy4"/>
    <dgm:cxn modelId="{9E857A84-942E-4F29-BFD2-2E70A93C963F}" type="presParOf" srcId="{688508C5-679C-48B6-A7A5-DEC33CE8686E}" destId="{2ABF5457-F8D7-4A58-92C7-016D76116855}" srcOrd="1" destOrd="0" presId="urn:microsoft.com/office/officeart/2005/8/layout/hierarchy4"/>
    <dgm:cxn modelId="{FDAE0BF5-C3A7-466B-B1F8-409334B9B326}" type="presParOf" srcId="{D103E5F7-2332-4720-BF43-F7A26F4CB6F7}" destId="{325FE611-5F0B-4A51-9EFE-68BCEFE1D815}" srcOrd="3" destOrd="0" presId="urn:microsoft.com/office/officeart/2005/8/layout/hierarchy4"/>
    <dgm:cxn modelId="{C774928F-A739-43CD-98AB-2254075D8998}" type="presParOf" srcId="{D103E5F7-2332-4720-BF43-F7A26F4CB6F7}" destId="{F1F1A09B-DBA6-47EA-B402-7E82F09C0422}" srcOrd="4" destOrd="0" presId="urn:microsoft.com/office/officeart/2005/8/layout/hierarchy4"/>
    <dgm:cxn modelId="{33FFB06D-2EBF-471B-8D50-CFD14A03D6E0}" type="presParOf" srcId="{F1F1A09B-DBA6-47EA-B402-7E82F09C0422}" destId="{4625B117-2E4E-43A5-9409-57EB0AC6AB90}" srcOrd="0" destOrd="0" presId="urn:microsoft.com/office/officeart/2005/8/layout/hierarchy4"/>
    <dgm:cxn modelId="{32ECE206-753B-4976-9EB8-27B0A89E591E}" type="presParOf" srcId="{F1F1A09B-DBA6-47EA-B402-7E82F09C0422}" destId="{871830F6-4791-47EF-9DF5-A5A67E3BA0E7}" srcOrd="1" destOrd="0" presId="urn:microsoft.com/office/officeart/2005/8/layout/hierarchy4"/>
    <dgm:cxn modelId="{D42EF2CD-70A3-443A-9F41-5D0A100F72C4}" type="presParOf" srcId="{F1F1A09B-DBA6-47EA-B402-7E82F09C0422}" destId="{CADF05A5-A6EE-41CF-B5C1-6B22F1DA846F}" srcOrd="2" destOrd="0" presId="urn:microsoft.com/office/officeart/2005/8/layout/hierarchy4"/>
    <dgm:cxn modelId="{80C7906B-3F1E-4181-8FB9-C4C8156CF421}" type="presParOf" srcId="{CADF05A5-A6EE-41CF-B5C1-6B22F1DA846F}" destId="{3F5703C9-50BB-42AB-8782-302BFC09DB54}" srcOrd="0" destOrd="0" presId="urn:microsoft.com/office/officeart/2005/8/layout/hierarchy4"/>
    <dgm:cxn modelId="{AC6C954D-89A7-4641-9170-895AA827DF8A}" type="presParOf" srcId="{3F5703C9-50BB-42AB-8782-302BFC09DB54}" destId="{7B770C4B-F68C-48F1-9075-27CC9CFD2B43}" srcOrd="0" destOrd="0" presId="urn:microsoft.com/office/officeart/2005/8/layout/hierarchy4"/>
    <dgm:cxn modelId="{39FE0F8E-AF1E-4EF4-8484-CDBF39C0CD3E}" type="presParOf" srcId="{3F5703C9-50BB-42AB-8782-302BFC09DB54}" destId="{A4DFB03A-FA5A-4800-835B-B481A79DF7F0}" srcOrd="1" destOrd="0" presId="urn:microsoft.com/office/officeart/2005/8/layout/hierarchy4"/>
    <dgm:cxn modelId="{49FBAA3A-FC82-480C-971E-73E069CD57B7}" type="presParOf" srcId="{CADF05A5-A6EE-41CF-B5C1-6B22F1DA846F}" destId="{80617F6F-BB1F-4FA6-BC28-7871D0CD12B9}" srcOrd="1" destOrd="0" presId="urn:microsoft.com/office/officeart/2005/8/layout/hierarchy4"/>
    <dgm:cxn modelId="{10A46681-2000-44AF-B220-14E661847249}" type="presParOf" srcId="{CADF05A5-A6EE-41CF-B5C1-6B22F1DA846F}" destId="{CECCE4A7-B9E4-4A19-9087-B950561D4E0C}" srcOrd="2" destOrd="0" presId="urn:microsoft.com/office/officeart/2005/8/layout/hierarchy4"/>
    <dgm:cxn modelId="{86FA818B-8ABF-4442-A6CB-16BEE49B2401}" type="presParOf" srcId="{CECCE4A7-B9E4-4A19-9087-B950561D4E0C}" destId="{A196C641-222B-4AA7-85A4-2CF363E8BEE9}" srcOrd="0" destOrd="0" presId="urn:microsoft.com/office/officeart/2005/8/layout/hierarchy4"/>
    <dgm:cxn modelId="{F709067A-8D22-4D6D-8890-99790D69CBAA}" type="presParOf" srcId="{CECCE4A7-B9E4-4A19-9087-B950561D4E0C}" destId="{14BD8470-23C4-4542-B269-E08898A07D6A}"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2EF5CA-AFF0-46E1-8B9A-E94C901A066C}">
      <dsp:nvSpPr>
        <dsp:cNvPr id="0" name=""/>
        <dsp:cNvSpPr/>
      </dsp:nvSpPr>
      <dsp:spPr>
        <a:xfrm>
          <a:off x="4327" y="403"/>
          <a:ext cx="7546084" cy="758499"/>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s-CO" sz="3300" kern="1200" dirty="0"/>
            <a:t>Machine </a:t>
          </a:r>
          <a:r>
            <a:rPr lang="es-CO" sz="3300" kern="1200" dirty="0" err="1"/>
            <a:t>Learning</a:t>
          </a:r>
          <a:endParaRPr lang="en-US" sz="3300" kern="1200" dirty="0"/>
        </a:p>
      </dsp:txBody>
      <dsp:txXfrm>
        <a:off x="26543" y="22619"/>
        <a:ext cx="7501652" cy="714067"/>
      </dsp:txXfrm>
    </dsp:sp>
    <dsp:sp modelId="{B1713AE6-65BA-4819-8D69-81D835DD70D4}">
      <dsp:nvSpPr>
        <dsp:cNvPr id="0" name=""/>
        <dsp:cNvSpPr/>
      </dsp:nvSpPr>
      <dsp:spPr>
        <a:xfrm>
          <a:off x="4327" y="885739"/>
          <a:ext cx="2933950" cy="758499"/>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Aprendizaje No Supervisado</a:t>
          </a:r>
          <a:endParaRPr lang="en-US" sz="1600" kern="1200" dirty="0"/>
        </a:p>
      </dsp:txBody>
      <dsp:txXfrm>
        <a:off x="26543" y="907955"/>
        <a:ext cx="2889518" cy="714067"/>
      </dsp:txXfrm>
    </dsp:sp>
    <dsp:sp modelId="{103654C3-4F69-4C50-8D08-EEE667F0F584}">
      <dsp:nvSpPr>
        <dsp:cNvPr id="0" name=""/>
        <dsp:cNvSpPr/>
      </dsp:nvSpPr>
      <dsp:spPr>
        <a:xfrm>
          <a:off x="4327" y="1771076"/>
          <a:ext cx="1436802" cy="75849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err="1"/>
            <a:t>Clustering</a:t>
          </a:r>
          <a:endParaRPr lang="en-US" sz="1600" kern="1200" dirty="0"/>
        </a:p>
      </dsp:txBody>
      <dsp:txXfrm>
        <a:off x="26543" y="1793292"/>
        <a:ext cx="1392370" cy="714067"/>
      </dsp:txXfrm>
    </dsp:sp>
    <dsp:sp modelId="{C9EB2BA4-8731-43D7-BD6D-3DA5CB944918}">
      <dsp:nvSpPr>
        <dsp:cNvPr id="0" name=""/>
        <dsp:cNvSpPr/>
      </dsp:nvSpPr>
      <dsp:spPr>
        <a:xfrm>
          <a:off x="1501474" y="1771076"/>
          <a:ext cx="1436802" cy="75849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Detección de </a:t>
          </a:r>
          <a:r>
            <a:rPr lang="es-CO" sz="1600" kern="1200" dirty="0" err="1"/>
            <a:t>Anomalias</a:t>
          </a:r>
          <a:endParaRPr lang="en-US" sz="1600" kern="1200" dirty="0"/>
        </a:p>
      </dsp:txBody>
      <dsp:txXfrm>
        <a:off x="1523690" y="1793292"/>
        <a:ext cx="1392370" cy="714067"/>
      </dsp:txXfrm>
    </dsp:sp>
    <dsp:sp modelId="{40EAA2BE-7C54-423E-A9EB-2C07A600D8B5}">
      <dsp:nvSpPr>
        <dsp:cNvPr id="0" name=""/>
        <dsp:cNvSpPr/>
      </dsp:nvSpPr>
      <dsp:spPr>
        <a:xfrm>
          <a:off x="3058968" y="885739"/>
          <a:ext cx="1436802" cy="758499"/>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Aprendizaje por Refuerzo</a:t>
          </a:r>
          <a:endParaRPr lang="en-US" sz="1600" kern="1200" dirty="0"/>
        </a:p>
      </dsp:txBody>
      <dsp:txXfrm>
        <a:off x="3081184" y="907955"/>
        <a:ext cx="1392370" cy="714067"/>
      </dsp:txXfrm>
    </dsp:sp>
    <dsp:sp modelId="{4625B117-2E4E-43A5-9409-57EB0AC6AB90}">
      <dsp:nvSpPr>
        <dsp:cNvPr id="0" name=""/>
        <dsp:cNvSpPr/>
      </dsp:nvSpPr>
      <dsp:spPr>
        <a:xfrm>
          <a:off x="4616461" y="885739"/>
          <a:ext cx="2933950" cy="758499"/>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Aprendizaje Supervisado</a:t>
          </a:r>
          <a:endParaRPr lang="en-US" sz="1600" kern="1200" dirty="0"/>
        </a:p>
      </dsp:txBody>
      <dsp:txXfrm>
        <a:off x="4638677" y="907955"/>
        <a:ext cx="2889518" cy="714067"/>
      </dsp:txXfrm>
    </dsp:sp>
    <dsp:sp modelId="{7B770C4B-F68C-48F1-9075-27CC9CFD2B43}">
      <dsp:nvSpPr>
        <dsp:cNvPr id="0" name=""/>
        <dsp:cNvSpPr/>
      </dsp:nvSpPr>
      <dsp:spPr>
        <a:xfrm>
          <a:off x="4616461" y="1771076"/>
          <a:ext cx="1436802" cy="75849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Clasificación</a:t>
          </a:r>
          <a:endParaRPr lang="en-US" sz="1600" kern="1200" dirty="0"/>
        </a:p>
      </dsp:txBody>
      <dsp:txXfrm>
        <a:off x="4638677" y="1793292"/>
        <a:ext cx="1392370" cy="714067"/>
      </dsp:txXfrm>
    </dsp:sp>
    <dsp:sp modelId="{A196C641-222B-4AA7-85A4-2CF363E8BEE9}">
      <dsp:nvSpPr>
        <dsp:cNvPr id="0" name=""/>
        <dsp:cNvSpPr/>
      </dsp:nvSpPr>
      <dsp:spPr>
        <a:xfrm>
          <a:off x="6113609" y="1771076"/>
          <a:ext cx="1436802" cy="75849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Regresión</a:t>
          </a:r>
          <a:endParaRPr lang="en-US" sz="1600" kern="1200" dirty="0"/>
        </a:p>
      </dsp:txBody>
      <dsp:txXfrm>
        <a:off x="6135825" y="1793292"/>
        <a:ext cx="1392370" cy="71406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0.png>
</file>

<file path=ppt/media/image31.png>
</file>

<file path=ppt/media/image32.png>
</file>

<file path=ppt/media/image33.jp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6CCFF2DB-04F1-4BED-B5F1-D998FDF390D4}"/>
              </a:ext>
            </a:extLst>
          </p:cNvPr>
          <p:cNvSpPr/>
          <p:nvPr userDrawn="1"/>
        </p:nvSpPr>
        <p:spPr>
          <a:xfrm>
            <a:off x="0" y="0"/>
            <a:ext cx="12192000" cy="6858000"/>
          </a:xfrm>
          <a:prstGeom prst="rect">
            <a:avLst/>
          </a:prstGeom>
          <a:gradFill flip="none" rotWithShape="1">
            <a:gsLst>
              <a:gs pos="0">
                <a:schemeClr val="accent6">
                  <a:lumMod val="40000"/>
                  <a:lumOff val="60000"/>
                  <a:tint val="66000"/>
                  <a:satMod val="160000"/>
                </a:schemeClr>
              </a:gs>
              <a:gs pos="50000">
                <a:schemeClr val="accent6">
                  <a:lumMod val="40000"/>
                  <a:lumOff val="60000"/>
                  <a:tint val="44500"/>
                  <a:satMod val="160000"/>
                </a:schemeClr>
              </a:gs>
              <a:gs pos="100000">
                <a:schemeClr val="accent6">
                  <a:lumMod val="40000"/>
                  <a:lumOff val="60000"/>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fecha 2">
            <a:extLst>
              <a:ext uri="{FF2B5EF4-FFF2-40B4-BE49-F238E27FC236}">
                <a16:creationId xmlns:a16="http://schemas.microsoft.com/office/drawing/2014/main" id="{F9305F36-D908-488C-AC29-B40638460642}"/>
              </a:ext>
            </a:extLst>
          </p:cNvPr>
          <p:cNvSpPr>
            <a:spLocks noGrp="1"/>
          </p:cNvSpPr>
          <p:nvPr>
            <p:ph type="dt" sz="half" idx="10"/>
          </p:nvPr>
        </p:nvSpPr>
        <p:spPr/>
        <p:txBody>
          <a:bodyPr/>
          <a:lstStyle/>
          <a:p>
            <a:fld id="{954A670B-4AB5-4E40-A799-02EAE7B619B2}" type="datetimeFigureOut">
              <a:rPr lang="en-US" smtClean="0"/>
              <a:t>3/10/2023</a:t>
            </a:fld>
            <a:endParaRPr lang="en-US"/>
          </a:p>
        </p:txBody>
      </p:sp>
      <p:sp>
        <p:nvSpPr>
          <p:cNvPr id="4" name="Marcador de pie de página 3">
            <a:extLst>
              <a:ext uri="{FF2B5EF4-FFF2-40B4-BE49-F238E27FC236}">
                <a16:creationId xmlns:a16="http://schemas.microsoft.com/office/drawing/2014/main" id="{FCD5AF78-3254-4336-8F44-778ED9F254B9}"/>
              </a:ext>
            </a:extLst>
          </p:cNvPr>
          <p:cNvSpPr>
            <a:spLocks noGrp="1"/>
          </p:cNvSpPr>
          <p:nvPr>
            <p:ph type="ftr" sz="quarter" idx="11"/>
          </p:nvPr>
        </p:nvSpPr>
        <p:spPr/>
        <p:txBody>
          <a:bodyPr/>
          <a:lstStyle/>
          <a:p>
            <a:r>
              <a:rPr lang="en-US" dirty="0" err="1"/>
              <a:t>ksdlksjdlksad</a:t>
            </a:r>
            <a:endParaRPr lang="en-US" dirty="0"/>
          </a:p>
        </p:txBody>
      </p:sp>
      <p:sp>
        <p:nvSpPr>
          <p:cNvPr id="5" name="Marcador de número de diapositiva 4">
            <a:extLst>
              <a:ext uri="{FF2B5EF4-FFF2-40B4-BE49-F238E27FC236}">
                <a16:creationId xmlns:a16="http://schemas.microsoft.com/office/drawing/2014/main" id="{95CE857F-2DFE-48E9-B3D4-DF62BE476F94}"/>
              </a:ext>
            </a:extLst>
          </p:cNvPr>
          <p:cNvSpPr>
            <a:spLocks noGrp="1"/>
          </p:cNvSpPr>
          <p:nvPr>
            <p:ph type="sldNum" sz="quarter" idx="12"/>
          </p:nvPr>
        </p:nvSpPr>
        <p:spPr/>
        <p:txBody>
          <a:bodyPr/>
          <a:lstStyle/>
          <a:p>
            <a:fld id="{DA8B4587-C7B0-40D2-8329-FBC7FEB2F5B7}" type="slidenum">
              <a:rPr lang="en-US" smtClean="0"/>
              <a:t>‹#›</a:t>
            </a:fld>
            <a:endParaRPr lang="en-US"/>
          </a:p>
        </p:txBody>
      </p:sp>
      <p:grpSp>
        <p:nvGrpSpPr>
          <p:cNvPr id="11" name="Grupo 10">
            <a:extLst>
              <a:ext uri="{FF2B5EF4-FFF2-40B4-BE49-F238E27FC236}">
                <a16:creationId xmlns:a16="http://schemas.microsoft.com/office/drawing/2014/main" id="{80C85A84-75E6-44C1-9538-46D65764FE0D}"/>
              </a:ext>
            </a:extLst>
          </p:cNvPr>
          <p:cNvGrpSpPr/>
          <p:nvPr userDrawn="1"/>
        </p:nvGrpSpPr>
        <p:grpSpPr>
          <a:xfrm>
            <a:off x="800099" y="1671271"/>
            <a:ext cx="10612953" cy="4048125"/>
            <a:chOff x="800099" y="1404937"/>
            <a:chExt cx="10612953" cy="4048125"/>
          </a:xfr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path path="circle">
              <a:fillToRect l="100000" t="100000"/>
            </a:path>
            <a:tileRect r="-100000" b="-100000"/>
          </a:gradFill>
        </p:grpSpPr>
        <p:sp>
          <p:nvSpPr>
            <p:cNvPr id="8" name="Rectángulo: esquinas redondeadas 7">
              <a:extLst>
                <a:ext uri="{FF2B5EF4-FFF2-40B4-BE49-F238E27FC236}">
                  <a16:creationId xmlns:a16="http://schemas.microsoft.com/office/drawing/2014/main" id="{6E12E019-8E88-4F4A-9CF7-4745D2A605F7}"/>
                </a:ext>
              </a:extLst>
            </p:cNvPr>
            <p:cNvSpPr/>
            <p:nvPr userDrawn="1"/>
          </p:nvSpPr>
          <p:spPr>
            <a:xfrm>
              <a:off x="800099" y="1404937"/>
              <a:ext cx="4061855" cy="404812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ángulo 8">
              <a:extLst>
                <a:ext uri="{FF2B5EF4-FFF2-40B4-BE49-F238E27FC236}">
                  <a16:creationId xmlns:a16="http://schemas.microsoft.com/office/drawing/2014/main" id="{C9214960-C9EB-4D9E-9086-6C5D92BEC627}"/>
                </a:ext>
              </a:extLst>
            </p:cNvPr>
            <p:cNvSpPr/>
            <p:nvPr userDrawn="1"/>
          </p:nvSpPr>
          <p:spPr>
            <a:xfrm>
              <a:off x="2831027" y="1404937"/>
              <a:ext cx="6551098" cy="40481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ángulo: esquinas redondeadas 9">
              <a:extLst>
                <a:ext uri="{FF2B5EF4-FFF2-40B4-BE49-F238E27FC236}">
                  <a16:creationId xmlns:a16="http://schemas.microsoft.com/office/drawing/2014/main" id="{1CD8EE93-CA22-48B2-8778-9F0BF8F942EA}"/>
                </a:ext>
              </a:extLst>
            </p:cNvPr>
            <p:cNvSpPr/>
            <p:nvPr userDrawn="1"/>
          </p:nvSpPr>
          <p:spPr>
            <a:xfrm>
              <a:off x="7351197" y="1404937"/>
              <a:ext cx="4061855" cy="404812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ítulo 1">
            <a:extLst>
              <a:ext uri="{FF2B5EF4-FFF2-40B4-BE49-F238E27FC236}">
                <a16:creationId xmlns:a16="http://schemas.microsoft.com/office/drawing/2014/main" id="{8DAFA2A9-4466-49BF-AAE6-F89834142E20}"/>
              </a:ext>
            </a:extLst>
          </p:cNvPr>
          <p:cNvSpPr>
            <a:spLocks noGrp="1"/>
          </p:cNvSpPr>
          <p:nvPr>
            <p:ph type="title" hasCustomPrompt="1"/>
          </p:nvPr>
        </p:nvSpPr>
        <p:spPr>
          <a:xfrm>
            <a:off x="2107406" y="2465020"/>
            <a:ext cx="8095199" cy="1325563"/>
          </a:xfrm>
        </p:spPr>
        <p:txBody>
          <a:bodyPr/>
          <a:lstStyle>
            <a:lvl1pPr algn="ctr">
              <a:defRPr b="0">
                <a:solidFill>
                  <a:schemeClr val="bg1"/>
                </a:solidFill>
                <a:latin typeface="Humanst521 BT" panose="020B0602020204020204" pitchFamily="34" charset="0"/>
                <a:ea typeface="HP Simplified Hans" panose="020B0500000000000000" pitchFamily="34" charset="-122"/>
              </a:defRPr>
            </a:lvl1pPr>
          </a:lstStyle>
          <a:p>
            <a:r>
              <a:rPr lang="en-US" dirty="0"/>
              <a:t>NOMBRE DEL DIPLOMADO</a:t>
            </a:r>
          </a:p>
        </p:txBody>
      </p:sp>
      <p:grpSp>
        <p:nvGrpSpPr>
          <p:cNvPr id="12" name="Grupo 11">
            <a:extLst>
              <a:ext uri="{FF2B5EF4-FFF2-40B4-BE49-F238E27FC236}">
                <a16:creationId xmlns:a16="http://schemas.microsoft.com/office/drawing/2014/main" id="{684A9492-EC20-4835-9640-E67604180688}"/>
              </a:ext>
            </a:extLst>
          </p:cNvPr>
          <p:cNvGrpSpPr/>
          <p:nvPr userDrawn="1"/>
        </p:nvGrpSpPr>
        <p:grpSpPr>
          <a:xfrm>
            <a:off x="2327811" y="4168577"/>
            <a:ext cx="7654389" cy="898188"/>
            <a:chOff x="800099" y="1404937"/>
            <a:chExt cx="10612953" cy="4048125"/>
          </a:xfrm>
          <a:solidFill>
            <a:srgbClr val="99FF66"/>
          </a:solidFill>
        </p:grpSpPr>
        <p:sp>
          <p:nvSpPr>
            <p:cNvPr id="13" name="Rectángulo: esquinas redondeadas 12">
              <a:extLst>
                <a:ext uri="{FF2B5EF4-FFF2-40B4-BE49-F238E27FC236}">
                  <a16:creationId xmlns:a16="http://schemas.microsoft.com/office/drawing/2014/main" id="{87CBF745-1C35-4413-8186-7F1A723AA640}"/>
                </a:ext>
              </a:extLst>
            </p:cNvPr>
            <p:cNvSpPr/>
            <p:nvPr userDrawn="1"/>
          </p:nvSpPr>
          <p:spPr>
            <a:xfrm>
              <a:off x="800099" y="1404937"/>
              <a:ext cx="4061855" cy="404812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ángulo 13">
              <a:extLst>
                <a:ext uri="{FF2B5EF4-FFF2-40B4-BE49-F238E27FC236}">
                  <a16:creationId xmlns:a16="http://schemas.microsoft.com/office/drawing/2014/main" id="{AC48BE54-9708-41A7-8EF8-DF8D63F61B7C}"/>
                </a:ext>
              </a:extLst>
            </p:cNvPr>
            <p:cNvSpPr/>
            <p:nvPr userDrawn="1"/>
          </p:nvSpPr>
          <p:spPr>
            <a:xfrm>
              <a:off x="2831027" y="1404937"/>
              <a:ext cx="6551098" cy="40481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ángulo: esquinas redondeadas 14">
              <a:extLst>
                <a:ext uri="{FF2B5EF4-FFF2-40B4-BE49-F238E27FC236}">
                  <a16:creationId xmlns:a16="http://schemas.microsoft.com/office/drawing/2014/main" id="{99529D3D-E264-44B8-8B58-08F2C0CC43FB}"/>
                </a:ext>
              </a:extLst>
            </p:cNvPr>
            <p:cNvSpPr/>
            <p:nvPr userDrawn="1"/>
          </p:nvSpPr>
          <p:spPr>
            <a:xfrm>
              <a:off x="7351197" y="1404937"/>
              <a:ext cx="4061855" cy="404812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9" name="Conector recto 18">
            <a:extLst>
              <a:ext uri="{FF2B5EF4-FFF2-40B4-BE49-F238E27FC236}">
                <a16:creationId xmlns:a16="http://schemas.microsoft.com/office/drawing/2014/main" id="{3C318A28-F2D5-4836-AD4D-32037BD95822}"/>
              </a:ext>
            </a:extLst>
          </p:cNvPr>
          <p:cNvCxnSpPr>
            <a:cxnSpLocks/>
          </p:cNvCxnSpPr>
          <p:nvPr userDrawn="1"/>
        </p:nvCxnSpPr>
        <p:spPr>
          <a:xfrm>
            <a:off x="9992497" y="279250"/>
            <a:ext cx="0" cy="780180"/>
          </a:xfrm>
          <a:prstGeom prst="line">
            <a:avLst/>
          </a:prstGeom>
          <a:ln w="254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22" name="Marcador de texto 21">
            <a:extLst>
              <a:ext uri="{FF2B5EF4-FFF2-40B4-BE49-F238E27FC236}">
                <a16:creationId xmlns:a16="http://schemas.microsoft.com/office/drawing/2014/main" id="{E29B6011-47DA-47E0-A544-DB929DBDDEA4}"/>
              </a:ext>
            </a:extLst>
          </p:cNvPr>
          <p:cNvSpPr>
            <a:spLocks noGrp="1"/>
          </p:cNvSpPr>
          <p:nvPr>
            <p:ph type="body" sz="quarter" idx="13" hasCustomPrompt="1"/>
          </p:nvPr>
        </p:nvSpPr>
        <p:spPr>
          <a:xfrm>
            <a:off x="2697153" y="4392392"/>
            <a:ext cx="6915704" cy="450558"/>
          </a:xfrm>
        </p:spPr>
        <p:txBody>
          <a:bodyPr>
            <a:normAutofit/>
          </a:bodyPr>
          <a:lstStyle>
            <a:lvl1pPr marL="0" indent="0" algn="ctr">
              <a:buNone/>
              <a:defRPr sz="2400" b="0">
                <a:latin typeface="Univers Condensed" panose="020B050602020205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s-ES" dirty="0"/>
              <a:t>Nombre de la sesión</a:t>
            </a:r>
            <a:endParaRPr lang="en-US" dirty="0"/>
          </a:p>
        </p:txBody>
      </p:sp>
      <p:pic>
        <p:nvPicPr>
          <p:cNvPr id="7" name="Imagen 6">
            <a:extLst>
              <a:ext uri="{FF2B5EF4-FFF2-40B4-BE49-F238E27FC236}">
                <a16:creationId xmlns:a16="http://schemas.microsoft.com/office/drawing/2014/main" id="{25C18405-8DD4-DC6B-B35A-DAF5614A0848}"/>
              </a:ext>
            </a:extLst>
          </p:cNvPr>
          <p:cNvPicPr>
            <a:picLocks noChangeAspect="1"/>
          </p:cNvPicPr>
          <p:nvPr userDrawn="1"/>
        </p:nvPicPr>
        <p:blipFill>
          <a:blip r:embed="rId2"/>
          <a:stretch>
            <a:fillRect/>
          </a:stretch>
        </p:blipFill>
        <p:spPr>
          <a:xfrm>
            <a:off x="8220475" y="279250"/>
            <a:ext cx="1676400" cy="821174"/>
          </a:xfrm>
          <a:prstGeom prst="rect">
            <a:avLst/>
          </a:prstGeom>
        </p:spPr>
      </p:pic>
      <p:pic>
        <p:nvPicPr>
          <p:cNvPr id="24" name="Imagen 23">
            <a:extLst>
              <a:ext uri="{FF2B5EF4-FFF2-40B4-BE49-F238E27FC236}">
                <a16:creationId xmlns:a16="http://schemas.microsoft.com/office/drawing/2014/main" id="{F91D6A77-AD6D-2E90-D18D-ACAE3F7C6E44}"/>
              </a:ext>
            </a:extLst>
          </p:cNvPr>
          <p:cNvPicPr>
            <a:picLocks noChangeAspect="1"/>
          </p:cNvPicPr>
          <p:nvPr userDrawn="1"/>
        </p:nvPicPr>
        <p:blipFill>
          <a:blip r:embed="rId3"/>
          <a:stretch>
            <a:fillRect/>
          </a:stretch>
        </p:blipFill>
        <p:spPr>
          <a:xfrm>
            <a:off x="10129709" y="279250"/>
            <a:ext cx="1829457" cy="826206"/>
          </a:xfrm>
          <a:prstGeom prst="rect">
            <a:avLst/>
          </a:prstGeom>
        </p:spPr>
      </p:pic>
      <p:sp>
        <p:nvSpPr>
          <p:cNvPr id="21" name="Marcador de texto 20">
            <a:extLst>
              <a:ext uri="{FF2B5EF4-FFF2-40B4-BE49-F238E27FC236}">
                <a16:creationId xmlns:a16="http://schemas.microsoft.com/office/drawing/2014/main" id="{4FCB6EE2-FD17-D0CE-13DC-19D3E845FFCD}"/>
              </a:ext>
            </a:extLst>
          </p:cNvPr>
          <p:cNvSpPr>
            <a:spLocks noGrp="1"/>
          </p:cNvSpPr>
          <p:nvPr>
            <p:ph type="body" sz="quarter" idx="14" hasCustomPrompt="1"/>
          </p:nvPr>
        </p:nvSpPr>
        <p:spPr>
          <a:xfrm>
            <a:off x="3592142" y="5186493"/>
            <a:ext cx="5135356" cy="446087"/>
          </a:xfrm>
        </p:spPr>
        <p:txBody>
          <a:bodyPr>
            <a:normAutofit/>
          </a:bodyPr>
          <a:lstStyle>
            <a:lvl1pPr marL="0" indent="0" algn="ctr">
              <a:buNone/>
              <a:defRPr sz="1800">
                <a:solidFill>
                  <a:schemeClr val="bg1"/>
                </a:solidFill>
                <a:latin typeface="Bahnschrift Condensed" panose="020B0502040204020203" pitchFamily="34" charset="0"/>
              </a:defRPr>
            </a:lvl1pPr>
            <a:lvl2pPr marL="457200" indent="0" algn="ctr">
              <a:buNone/>
              <a:defRPr sz="1800">
                <a:solidFill>
                  <a:schemeClr val="bg1"/>
                </a:solidFill>
                <a:latin typeface="Bahnschrift Condensed" panose="020B0502040204020203" pitchFamily="34" charset="0"/>
              </a:defRPr>
            </a:lvl2pPr>
          </a:lstStyle>
          <a:p>
            <a:pPr lvl="0"/>
            <a:r>
              <a:rPr lang="es-CO" dirty="0"/>
              <a:t>Docente a cargo de la sesión</a:t>
            </a:r>
          </a:p>
        </p:txBody>
      </p:sp>
    </p:spTree>
    <p:extLst>
      <p:ext uri="{BB962C8B-B14F-4D97-AF65-F5344CB8AC3E}">
        <p14:creationId xmlns:p14="http://schemas.microsoft.com/office/powerpoint/2010/main" val="1927589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7" name="Diagrama de flujo: proceso 6">
            <a:extLst>
              <a:ext uri="{FF2B5EF4-FFF2-40B4-BE49-F238E27FC236}">
                <a16:creationId xmlns:a16="http://schemas.microsoft.com/office/drawing/2014/main" id="{BB18066D-26E4-67A7-D178-CE8C373B8C0F}"/>
              </a:ext>
            </a:extLst>
          </p:cNvPr>
          <p:cNvSpPr/>
          <p:nvPr userDrawn="1"/>
        </p:nvSpPr>
        <p:spPr>
          <a:xfrm>
            <a:off x="8991600" y="0"/>
            <a:ext cx="3200400" cy="6858000"/>
          </a:xfrm>
          <a:prstGeom prst="flowChartProcess">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Rectángulo 7">
            <a:extLst>
              <a:ext uri="{FF2B5EF4-FFF2-40B4-BE49-F238E27FC236}">
                <a16:creationId xmlns:a16="http://schemas.microsoft.com/office/drawing/2014/main" id="{14CDA7FD-699B-0878-B90F-3D571A4093AB}"/>
              </a:ext>
            </a:extLst>
          </p:cNvPr>
          <p:cNvSpPr/>
          <p:nvPr userDrawn="1"/>
        </p:nvSpPr>
        <p:spPr>
          <a:xfrm>
            <a:off x="8991600" y="1"/>
            <a:ext cx="2819400" cy="685800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 name="Título vertical 1">
            <a:extLst>
              <a:ext uri="{FF2B5EF4-FFF2-40B4-BE49-F238E27FC236}">
                <a16:creationId xmlns:a16="http://schemas.microsoft.com/office/drawing/2014/main" id="{FB19867C-82E5-44A6-9828-F4A379948D81}"/>
              </a:ext>
            </a:extLst>
          </p:cNvPr>
          <p:cNvSpPr>
            <a:spLocks noGrp="1"/>
          </p:cNvSpPr>
          <p:nvPr>
            <p:ph type="title" orient="vert"/>
          </p:nvPr>
        </p:nvSpPr>
        <p:spPr>
          <a:xfrm>
            <a:off x="9010650" y="365125"/>
            <a:ext cx="2628900" cy="5811838"/>
          </a:xfrm>
        </p:spPr>
        <p:txBody>
          <a:bodyPr vert="eaVert"/>
          <a:lstStyle/>
          <a:p>
            <a:r>
              <a:rPr lang="es-ES" dirty="0"/>
              <a:t>Haga clic para modificar el estilo de título del patrón</a:t>
            </a:r>
            <a:endParaRPr lang="en-US" dirty="0"/>
          </a:p>
        </p:txBody>
      </p:sp>
      <p:sp>
        <p:nvSpPr>
          <p:cNvPr id="3" name="Marcador de texto vertical 2">
            <a:extLst>
              <a:ext uri="{FF2B5EF4-FFF2-40B4-BE49-F238E27FC236}">
                <a16:creationId xmlns:a16="http://schemas.microsoft.com/office/drawing/2014/main" id="{EDD69CBB-BDE4-4C8B-A64F-5CF7D4996BCD}"/>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F3C2D8DD-800B-483A-A0DF-B3CEA411CF96}"/>
              </a:ext>
            </a:extLst>
          </p:cNvPr>
          <p:cNvSpPr>
            <a:spLocks noGrp="1"/>
          </p:cNvSpPr>
          <p:nvPr>
            <p:ph type="dt" sz="half" idx="10"/>
          </p:nvPr>
        </p:nvSpPr>
        <p:spPr/>
        <p:txBody>
          <a:bodyPr/>
          <a:lstStyle/>
          <a:p>
            <a:fld id="{954A670B-4AB5-4E40-A799-02EAE7B619B2}" type="datetimeFigureOut">
              <a:rPr lang="en-US" smtClean="0"/>
              <a:t>3/10/2023</a:t>
            </a:fld>
            <a:endParaRPr lang="en-US"/>
          </a:p>
        </p:txBody>
      </p:sp>
      <p:sp>
        <p:nvSpPr>
          <p:cNvPr id="5" name="Marcador de pie de página 4">
            <a:extLst>
              <a:ext uri="{FF2B5EF4-FFF2-40B4-BE49-F238E27FC236}">
                <a16:creationId xmlns:a16="http://schemas.microsoft.com/office/drawing/2014/main" id="{FDF7A0D0-3499-4E0A-A253-3270F29121EF}"/>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424FBB50-86F5-456C-910D-B36066E408BB}"/>
              </a:ext>
            </a:extLst>
          </p:cNvPr>
          <p:cNvSpPr>
            <a:spLocks noGrp="1"/>
          </p:cNvSpPr>
          <p:nvPr>
            <p:ph type="sldNum" sz="quarter" idx="12"/>
          </p:nvPr>
        </p:nvSpPr>
        <p:spPr/>
        <p:txBody>
          <a:bodyPr/>
          <a:lstStyle/>
          <a:p>
            <a:fld id="{DA8B4587-C7B0-40D2-8329-FBC7FEB2F5B7}" type="slidenum">
              <a:rPr lang="en-US" smtClean="0"/>
              <a:t>‹#›</a:t>
            </a:fld>
            <a:endParaRPr lang="en-US"/>
          </a:p>
        </p:txBody>
      </p:sp>
    </p:spTree>
    <p:extLst>
      <p:ext uri="{BB962C8B-B14F-4D97-AF65-F5344CB8AC3E}">
        <p14:creationId xmlns:p14="http://schemas.microsoft.com/office/powerpoint/2010/main" val="1561279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13" name="Rectángulo 12">
            <a:extLst>
              <a:ext uri="{FF2B5EF4-FFF2-40B4-BE49-F238E27FC236}">
                <a16:creationId xmlns:a16="http://schemas.microsoft.com/office/drawing/2014/main" id="{228D8CD5-EA09-4ACF-B378-EE01591A436D}"/>
              </a:ext>
            </a:extLst>
          </p:cNvPr>
          <p:cNvSpPr/>
          <p:nvPr userDrawn="1"/>
        </p:nvSpPr>
        <p:spPr>
          <a:xfrm>
            <a:off x="-47331" y="-38390"/>
            <a:ext cx="12251164" cy="6858000"/>
          </a:xfrm>
          <a:prstGeom prst="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ángulo 6">
            <a:extLst>
              <a:ext uri="{FF2B5EF4-FFF2-40B4-BE49-F238E27FC236}">
                <a16:creationId xmlns:a16="http://schemas.microsoft.com/office/drawing/2014/main" id="{87B40248-904B-CD7B-0375-3DD8A016D781}"/>
              </a:ext>
            </a:extLst>
          </p:cNvPr>
          <p:cNvSpPr/>
          <p:nvPr userDrawn="1"/>
        </p:nvSpPr>
        <p:spPr>
          <a:xfrm>
            <a:off x="-47331" y="2006364"/>
            <a:ext cx="12227498" cy="224408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cxnSp>
        <p:nvCxnSpPr>
          <p:cNvPr id="21" name="Conector recto 20">
            <a:extLst>
              <a:ext uri="{FF2B5EF4-FFF2-40B4-BE49-F238E27FC236}">
                <a16:creationId xmlns:a16="http://schemas.microsoft.com/office/drawing/2014/main" id="{309A84C5-5A96-4EE1-8476-6B1B10F19925}"/>
              </a:ext>
            </a:extLst>
          </p:cNvPr>
          <p:cNvCxnSpPr/>
          <p:nvPr userDrawn="1"/>
        </p:nvCxnSpPr>
        <p:spPr>
          <a:xfrm>
            <a:off x="10518163" y="120182"/>
            <a:ext cx="0" cy="69117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Rectángulo 21">
            <a:extLst>
              <a:ext uri="{FF2B5EF4-FFF2-40B4-BE49-F238E27FC236}">
                <a16:creationId xmlns:a16="http://schemas.microsoft.com/office/drawing/2014/main" id="{1E612AB2-0340-4510-911C-90F009C90F93}"/>
              </a:ext>
            </a:extLst>
          </p:cNvPr>
          <p:cNvSpPr/>
          <p:nvPr userDrawn="1"/>
        </p:nvSpPr>
        <p:spPr>
          <a:xfrm>
            <a:off x="-47331" y="6305601"/>
            <a:ext cx="12251164" cy="558660"/>
          </a:xfrm>
          <a:prstGeom prst="rect">
            <a:avLst/>
          </a:prstGeom>
          <a:solidFill>
            <a:srgbClr val="66FF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ítulo 24">
            <a:extLst>
              <a:ext uri="{FF2B5EF4-FFF2-40B4-BE49-F238E27FC236}">
                <a16:creationId xmlns:a16="http://schemas.microsoft.com/office/drawing/2014/main" id="{8E4BD164-3EBA-4C03-B66A-938AFE4ADDA7}"/>
              </a:ext>
            </a:extLst>
          </p:cNvPr>
          <p:cNvSpPr>
            <a:spLocks noGrp="1"/>
          </p:cNvSpPr>
          <p:nvPr>
            <p:ph type="title"/>
          </p:nvPr>
        </p:nvSpPr>
        <p:spPr>
          <a:xfrm>
            <a:off x="1523999" y="2168281"/>
            <a:ext cx="9144001" cy="1923177"/>
          </a:xfrm>
        </p:spPr>
        <p:txBody>
          <a:bodyPr/>
          <a:lstStyle>
            <a:lvl1pPr algn="ctr">
              <a:defRPr>
                <a:solidFill>
                  <a:schemeClr val="tx1"/>
                </a:solidFill>
                <a:latin typeface="Bahnschrift SemiBold SemiConden" panose="020B0502040204020203" pitchFamily="34" charset="0"/>
              </a:defRPr>
            </a:lvl1pPr>
          </a:lstStyle>
          <a:p>
            <a:endParaRPr lang="en-US" dirty="0"/>
          </a:p>
        </p:txBody>
      </p:sp>
      <p:sp>
        <p:nvSpPr>
          <p:cNvPr id="28" name="Marcador de texto 27">
            <a:extLst>
              <a:ext uri="{FF2B5EF4-FFF2-40B4-BE49-F238E27FC236}">
                <a16:creationId xmlns:a16="http://schemas.microsoft.com/office/drawing/2014/main" id="{2865E1CF-2834-43BF-99EC-14D0776C7714}"/>
              </a:ext>
            </a:extLst>
          </p:cNvPr>
          <p:cNvSpPr>
            <a:spLocks noGrp="1"/>
          </p:cNvSpPr>
          <p:nvPr>
            <p:ph type="body" sz="quarter" idx="10"/>
          </p:nvPr>
        </p:nvSpPr>
        <p:spPr>
          <a:xfrm>
            <a:off x="1523999" y="4409441"/>
            <a:ext cx="9144001" cy="365125"/>
          </a:xfrm>
        </p:spPr>
        <p:txBody>
          <a:bodyPr/>
          <a:lstStyle>
            <a:lvl1pPr marL="0" indent="0" algn="ctr">
              <a:buNone/>
              <a:defRPr>
                <a:solidFill>
                  <a:schemeClr val="bg2"/>
                </a:solidFill>
                <a:latin typeface="Univers Condensed" panose="020B050602020205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s-ES" dirty="0"/>
              <a:t>Haga clic para modificar los estilos de texto del patrón</a:t>
            </a:r>
            <a:endParaRPr lang="en-US" dirty="0"/>
          </a:p>
        </p:txBody>
      </p:sp>
      <p:pic>
        <p:nvPicPr>
          <p:cNvPr id="2" name="Imagen 1">
            <a:extLst>
              <a:ext uri="{FF2B5EF4-FFF2-40B4-BE49-F238E27FC236}">
                <a16:creationId xmlns:a16="http://schemas.microsoft.com/office/drawing/2014/main" id="{CBC60DE7-D097-BB60-EAF1-E2686442A96D}"/>
              </a:ext>
            </a:extLst>
          </p:cNvPr>
          <p:cNvPicPr>
            <a:picLocks noChangeAspect="1"/>
          </p:cNvPicPr>
          <p:nvPr userDrawn="1"/>
        </p:nvPicPr>
        <p:blipFill>
          <a:blip r:embed="rId2"/>
          <a:stretch>
            <a:fillRect/>
          </a:stretch>
        </p:blipFill>
        <p:spPr>
          <a:xfrm>
            <a:off x="9074622" y="128148"/>
            <a:ext cx="1375496" cy="675243"/>
          </a:xfrm>
          <a:prstGeom prst="rect">
            <a:avLst/>
          </a:prstGeom>
        </p:spPr>
      </p:pic>
      <p:pic>
        <p:nvPicPr>
          <p:cNvPr id="3" name="Imagen 2">
            <a:extLst>
              <a:ext uri="{FF2B5EF4-FFF2-40B4-BE49-F238E27FC236}">
                <a16:creationId xmlns:a16="http://schemas.microsoft.com/office/drawing/2014/main" id="{6D7C2B95-DD1B-E41F-0B46-AF1D88C4FC01}"/>
              </a:ext>
            </a:extLst>
          </p:cNvPr>
          <p:cNvPicPr>
            <a:picLocks noChangeAspect="1"/>
          </p:cNvPicPr>
          <p:nvPr userDrawn="1"/>
        </p:nvPicPr>
        <p:blipFill>
          <a:blip r:embed="rId3"/>
          <a:stretch>
            <a:fillRect/>
          </a:stretch>
        </p:blipFill>
        <p:spPr>
          <a:xfrm>
            <a:off x="10586209" y="120182"/>
            <a:ext cx="1416812" cy="711687"/>
          </a:xfrm>
          <a:prstGeom prst="rect">
            <a:avLst/>
          </a:prstGeom>
        </p:spPr>
      </p:pic>
    </p:spTree>
    <p:extLst>
      <p:ext uri="{BB962C8B-B14F-4D97-AF65-F5344CB8AC3E}">
        <p14:creationId xmlns:p14="http://schemas.microsoft.com/office/powerpoint/2010/main" val="4065419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8F4154B8-7896-4C3D-A0DC-BCC4A193A8B6}"/>
              </a:ext>
            </a:extLst>
          </p:cNvPr>
          <p:cNvSpPr>
            <a:spLocks noGrp="1"/>
          </p:cNvSpPr>
          <p:nvPr>
            <p:ph idx="1"/>
          </p:nvPr>
        </p:nvSpPr>
        <p:spPr>
          <a:xfrm>
            <a:off x="838200" y="1430770"/>
            <a:ext cx="10515600" cy="4351338"/>
          </a:xfrm>
        </p:spPr>
        <p:txBody>
          <a:bodyPr/>
          <a:lstStyle>
            <a:lvl1pPr algn="just">
              <a:defRPr>
                <a:latin typeface="+mn-lt"/>
              </a:defRPr>
            </a:lvl1pPr>
            <a:lvl2pPr algn="just">
              <a:defRPr>
                <a:latin typeface="+mn-lt"/>
              </a:defRPr>
            </a:lvl2pPr>
            <a:lvl3pPr algn="just">
              <a:defRPr>
                <a:latin typeface="+mn-lt"/>
              </a:defRPr>
            </a:lvl3pPr>
            <a:lvl4pPr algn="just">
              <a:defRPr>
                <a:latin typeface="+mn-lt"/>
              </a:defRPr>
            </a:lvl4pPr>
            <a:lvl5pPr algn="just">
              <a:defRPr>
                <a:latin typeface="+mn-lt"/>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Marcador de pie de página 4">
            <a:extLst>
              <a:ext uri="{FF2B5EF4-FFF2-40B4-BE49-F238E27FC236}">
                <a16:creationId xmlns:a16="http://schemas.microsoft.com/office/drawing/2014/main" id="{7AE31416-3EA1-44B9-B919-CB19D41A569F}"/>
              </a:ext>
            </a:extLst>
          </p:cNvPr>
          <p:cNvSpPr>
            <a:spLocks noGrp="1"/>
          </p:cNvSpPr>
          <p:nvPr>
            <p:ph type="ftr" sz="quarter" idx="11"/>
          </p:nvPr>
        </p:nvSpPr>
        <p:spPr>
          <a:xfrm>
            <a:off x="4038600" y="6105662"/>
            <a:ext cx="4114800" cy="365125"/>
          </a:xfrm>
        </p:spPr>
        <p:txBody>
          <a:bodyPr/>
          <a:lstStyle/>
          <a:p>
            <a:endParaRPr lang="en-US"/>
          </a:p>
        </p:txBody>
      </p:sp>
      <p:sp>
        <p:nvSpPr>
          <p:cNvPr id="6" name="Marcador de número de diapositiva 5">
            <a:extLst>
              <a:ext uri="{FF2B5EF4-FFF2-40B4-BE49-F238E27FC236}">
                <a16:creationId xmlns:a16="http://schemas.microsoft.com/office/drawing/2014/main" id="{66EBE26D-B452-4A0B-8272-FF9C2492FB19}"/>
              </a:ext>
            </a:extLst>
          </p:cNvPr>
          <p:cNvSpPr>
            <a:spLocks noGrp="1"/>
          </p:cNvSpPr>
          <p:nvPr>
            <p:ph type="sldNum" sz="quarter" idx="12"/>
          </p:nvPr>
        </p:nvSpPr>
        <p:spPr>
          <a:xfrm>
            <a:off x="8610600" y="6105662"/>
            <a:ext cx="2743200" cy="365125"/>
          </a:xfrm>
        </p:spPr>
        <p:txBody>
          <a:bodyPr/>
          <a:lstStyle/>
          <a:p>
            <a:fld id="{DA8B4587-C7B0-40D2-8329-FBC7FEB2F5B7}" type="slidenum">
              <a:rPr lang="en-US" smtClean="0"/>
              <a:t>‹#›</a:t>
            </a:fld>
            <a:endParaRPr lang="en-US"/>
          </a:p>
        </p:txBody>
      </p:sp>
      <p:sp>
        <p:nvSpPr>
          <p:cNvPr id="7" name="Rectángulo 6">
            <a:extLst>
              <a:ext uri="{FF2B5EF4-FFF2-40B4-BE49-F238E27FC236}">
                <a16:creationId xmlns:a16="http://schemas.microsoft.com/office/drawing/2014/main" id="{AD306E92-FEFF-47CA-B2DB-D278F491AE2B}"/>
              </a:ext>
            </a:extLst>
          </p:cNvPr>
          <p:cNvSpPr/>
          <p:nvPr userDrawn="1"/>
        </p:nvSpPr>
        <p:spPr>
          <a:xfrm>
            <a:off x="0" y="0"/>
            <a:ext cx="12192000" cy="994299"/>
          </a:xfrm>
          <a:prstGeom prst="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ángulo 9">
            <a:extLst>
              <a:ext uri="{FF2B5EF4-FFF2-40B4-BE49-F238E27FC236}">
                <a16:creationId xmlns:a16="http://schemas.microsoft.com/office/drawing/2014/main" id="{38C53A48-CE74-4CC1-87DB-FB15F7DEA2AB}"/>
              </a:ext>
            </a:extLst>
          </p:cNvPr>
          <p:cNvSpPr/>
          <p:nvPr userDrawn="1"/>
        </p:nvSpPr>
        <p:spPr>
          <a:xfrm>
            <a:off x="0" y="994299"/>
            <a:ext cx="12192000" cy="134937"/>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982F77D-4F31-4A42-A6B7-33EF31581347}"/>
              </a:ext>
            </a:extLst>
          </p:cNvPr>
          <p:cNvSpPr>
            <a:spLocks noGrp="1"/>
          </p:cNvSpPr>
          <p:nvPr>
            <p:ph type="title"/>
          </p:nvPr>
        </p:nvSpPr>
        <p:spPr>
          <a:xfrm>
            <a:off x="491971" y="246672"/>
            <a:ext cx="9965924" cy="500956"/>
          </a:xfrm>
        </p:spPr>
        <p:txBody>
          <a:bodyPr>
            <a:noAutofit/>
          </a:bodyPr>
          <a:lstStyle>
            <a:lvl1pPr>
              <a:defRPr sz="3600">
                <a:solidFill>
                  <a:schemeClr val="bg1"/>
                </a:solidFill>
                <a:latin typeface="+mj-lt"/>
              </a:defRPr>
            </a:lvl1pPr>
          </a:lstStyle>
          <a:p>
            <a:r>
              <a:rPr lang="es-ES" dirty="0"/>
              <a:t>Haga clic para modificar el estilo de título del patrón</a:t>
            </a:r>
            <a:endParaRPr lang="en-US" dirty="0"/>
          </a:p>
        </p:txBody>
      </p:sp>
      <p:sp>
        <p:nvSpPr>
          <p:cNvPr id="14" name="Rectángulo 13">
            <a:extLst>
              <a:ext uri="{FF2B5EF4-FFF2-40B4-BE49-F238E27FC236}">
                <a16:creationId xmlns:a16="http://schemas.microsoft.com/office/drawing/2014/main" id="{DA586D6F-274A-4967-8E47-9B5F21E832DE}"/>
              </a:ext>
            </a:extLst>
          </p:cNvPr>
          <p:cNvSpPr/>
          <p:nvPr userDrawn="1"/>
        </p:nvSpPr>
        <p:spPr>
          <a:xfrm>
            <a:off x="0" y="984015"/>
            <a:ext cx="12192000" cy="134937"/>
          </a:xfrm>
          <a:prstGeom prst="rect">
            <a:avLst/>
          </a:prstGeom>
          <a:solidFill>
            <a:srgbClr val="66FF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Imagen 7">
            <a:extLst>
              <a:ext uri="{FF2B5EF4-FFF2-40B4-BE49-F238E27FC236}">
                <a16:creationId xmlns:a16="http://schemas.microsoft.com/office/drawing/2014/main" id="{1D8B08B5-C6E0-D8FC-CD0B-77D5B599958D}"/>
              </a:ext>
            </a:extLst>
          </p:cNvPr>
          <p:cNvPicPr>
            <a:picLocks noChangeAspect="1"/>
          </p:cNvPicPr>
          <p:nvPr userDrawn="1"/>
        </p:nvPicPr>
        <p:blipFill>
          <a:blip r:embed="rId2"/>
          <a:stretch>
            <a:fillRect/>
          </a:stretch>
        </p:blipFill>
        <p:spPr>
          <a:xfrm>
            <a:off x="10732733" y="187120"/>
            <a:ext cx="1242134" cy="609775"/>
          </a:xfrm>
          <a:prstGeom prst="rect">
            <a:avLst/>
          </a:prstGeom>
        </p:spPr>
      </p:pic>
      <p:pic>
        <p:nvPicPr>
          <p:cNvPr id="12" name="Imagen 11">
            <a:extLst>
              <a:ext uri="{FF2B5EF4-FFF2-40B4-BE49-F238E27FC236}">
                <a16:creationId xmlns:a16="http://schemas.microsoft.com/office/drawing/2014/main" id="{78350AC7-5CD2-CD16-0DEA-4551C38AA923}"/>
              </a:ext>
            </a:extLst>
          </p:cNvPr>
          <p:cNvPicPr>
            <a:picLocks noChangeAspect="1"/>
          </p:cNvPicPr>
          <p:nvPr userDrawn="1"/>
        </p:nvPicPr>
        <p:blipFill>
          <a:blip r:embed="rId3"/>
          <a:stretch>
            <a:fillRect/>
          </a:stretch>
        </p:blipFill>
        <p:spPr>
          <a:xfrm>
            <a:off x="150921" y="5873985"/>
            <a:ext cx="1828959" cy="823031"/>
          </a:xfrm>
          <a:prstGeom prst="rect">
            <a:avLst/>
          </a:prstGeom>
        </p:spPr>
      </p:pic>
    </p:spTree>
    <p:extLst>
      <p:ext uri="{BB962C8B-B14F-4D97-AF65-F5344CB8AC3E}">
        <p14:creationId xmlns:p14="http://schemas.microsoft.com/office/powerpoint/2010/main" val="2056474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1386907E-BABD-4DDB-8FF0-FD1FD51AD9D6}"/>
              </a:ext>
            </a:extLst>
          </p:cNvPr>
          <p:cNvSpPr/>
          <p:nvPr userDrawn="1"/>
        </p:nvSpPr>
        <p:spPr>
          <a:xfrm>
            <a:off x="0" y="0"/>
            <a:ext cx="6178858" cy="6858000"/>
          </a:xfrm>
          <a:prstGeom prst="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ángulo 9">
            <a:extLst>
              <a:ext uri="{FF2B5EF4-FFF2-40B4-BE49-F238E27FC236}">
                <a16:creationId xmlns:a16="http://schemas.microsoft.com/office/drawing/2014/main" id="{7554CC70-E98A-5379-7F26-2EA7E824586B}"/>
              </a:ext>
            </a:extLst>
          </p:cNvPr>
          <p:cNvSpPr/>
          <p:nvPr userDrawn="1"/>
        </p:nvSpPr>
        <p:spPr>
          <a:xfrm>
            <a:off x="492376" y="464234"/>
            <a:ext cx="4965889" cy="5544264"/>
          </a:xfrm>
          <a:prstGeom prst="rect">
            <a:avLst/>
          </a:prstGeom>
          <a:noFill/>
          <a:ln>
            <a:solidFill>
              <a:schemeClr val="accent6">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a:p>
        </p:txBody>
      </p:sp>
      <p:sp>
        <p:nvSpPr>
          <p:cNvPr id="6" name="Rectángulo 5">
            <a:extLst>
              <a:ext uri="{FF2B5EF4-FFF2-40B4-BE49-F238E27FC236}">
                <a16:creationId xmlns:a16="http://schemas.microsoft.com/office/drawing/2014/main" id="{06CFA5A4-2356-F3EF-602A-88F06CBC75E9}"/>
              </a:ext>
            </a:extLst>
          </p:cNvPr>
          <p:cNvSpPr/>
          <p:nvPr userDrawn="1"/>
        </p:nvSpPr>
        <p:spPr>
          <a:xfrm>
            <a:off x="604918" y="618978"/>
            <a:ext cx="4740794" cy="5274795"/>
          </a:xfrm>
          <a:prstGeom prst="rect">
            <a:avLst/>
          </a:prstGeom>
          <a:noFill/>
          <a:ln w="9525" cap="flat" cmpd="sng" algn="ctr">
            <a:solidFill>
              <a:schemeClr val="accent6">
                <a:lumMod val="20000"/>
                <a:lumOff val="8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s-CO"/>
          </a:p>
        </p:txBody>
      </p:sp>
      <p:sp>
        <p:nvSpPr>
          <p:cNvPr id="4" name="Marcador de contenido 3">
            <a:extLst>
              <a:ext uri="{FF2B5EF4-FFF2-40B4-BE49-F238E27FC236}">
                <a16:creationId xmlns:a16="http://schemas.microsoft.com/office/drawing/2014/main" id="{110066EC-A8DC-4AE3-B2CD-A30D51563821}"/>
              </a:ext>
            </a:extLst>
          </p:cNvPr>
          <p:cNvSpPr>
            <a:spLocks noGrp="1"/>
          </p:cNvSpPr>
          <p:nvPr>
            <p:ph sz="half" idx="2"/>
          </p:nvPr>
        </p:nvSpPr>
        <p:spPr>
          <a:xfrm>
            <a:off x="6624372" y="1118797"/>
            <a:ext cx="4790983" cy="4889701"/>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7" name="Marcador de número de diapositiva 6">
            <a:extLst>
              <a:ext uri="{FF2B5EF4-FFF2-40B4-BE49-F238E27FC236}">
                <a16:creationId xmlns:a16="http://schemas.microsoft.com/office/drawing/2014/main" id="{361D4DB0-94F0-4938-B13C-C70BC1786350}"/>
              </a:ext>
            </a:extLst>
          </p:cNvPr>
          <p:cNvSpPr>
            <a:spLocks noGrp="1"/>
          </p:cNvSpPr>
          <p:nvPr>
            <p:ph type="sldNum" sz="quarter" idx="12"/>
          </p:nvPr>
        </p:nvSpPr>
        <p:spPr/>
        <p:txBody>
          <a:bodyPr/>
          <a:lstStyle/>
          <a:p>
            <a:fld id="{DA8B4587-C7B0-40D2-8329-FBC7FEB2F5B7}" type="slidenum">
              <a:rPr lang="en-US" smtClean="0"/>
              <a:t>‹#›</a:t>
            </a:fld>
            <a:endParaRPr lang="en-US"/>
          </a:p>
        </p:txBody>
      </p:sp>
      <p:sp>
        <p:nvSpPr>
          <p:cNvPr id="25" name="Título 24">
            <a:extLst>
              <a:ext uri="{FF2B5EF4-FFF2-40B4-BE49-F238E27FC236}">
                <a16:creationId xmlns:a16="http://schemas.microsoft.com/office/drawing/2014/main" id="{98EF639E-4302-4695-91D3-51CC51B07ACB}"/>
              </a:ext>
            </a:extLst>
          </p:cNvPr>
          <p:cNvSpPr>
            <a:spLocks noGrp="1"/>
          </p:cNvSpPr>
          <p:nvPr>
            <p:ph type="title"/>
          </p:nvPr>
        </p:nvSpPr>
        <p:spPr>
          <a:xfrm>
            <a:off x="851240" y="2346457"/>
            <a:ext cx="4248150" cy="1325563"/>
          </a:xfrm>
        </p:spPr>
        <p:txBody>
          <a:bodyPr/>
          <a:lstStyle>
            <a:lvl1pPr>
              <a:defRPr lang="es-ES" sz="3600" kern="1200" dirty="0" smtClean="0">
                <a:solidFill>
                  <a:schemeClr val="bg1"/>
                </a:solidFill>
                <a:latin typeface="+mj-lt"/>
                <a:ea typeface="+mj-ea"/>
                <a:cs typeface="+mj-cs"/>
              </a:defRPr>
            </a:lvl1pPr>
          </a:lstStyle>
          <a:p>
            <a:r>
              <a:rPr lang="es-ES" dirty="0"/>
              <a:t>Haga clic para modificar el estilo de título del patrón</a:t>
            </a:r>
            <a:endParaRPr lang="en-US" dirty="0"/>
          </a:p>
        </p:txBody>
      </p:sp>
      <p:pic>
        <p:nvPicPr>
          <p:cNvPr id="2" name="Imagen 1">
            <a:extLst>
              <a:ext uri="{FF2B5EF4-FFF2-40B4-BE49-F238E27FC236}">
                <a16:creationId xmlns:a16="http://schemas.microsoft.com/office/drawing/2014/main" id="{B295AD97-A35E-B2C9-5D4D-823663BEA819}"/>
              </a:ext>
            </a:extLst>
          </p:cNvPr>
          <p:cNvPicPr>
            <a:picLocks noChangeAspect="1"/>
          </p:cNvPicPr>
          <p:nvPr userDrawn="1"/>
        </p:nvPicPr>
        <p:blipFill>
          <a:blip r:embed="rId2"/>
          <a:stretch>
            <a:fillRect/>
          </a:stretch>
        </p:blipFill>
        <p:spPr>
          <a:xfrm>
            <a:off x="492376" y="6163242"/>
            <a:ext cx="1221165" cy="599481"/>
          </a:xfrm>
          <a:prstGeom prst="rect">
            <a:avLst/>
          </a:prstGeom>
        </p:spPr>
      </p:pic>
      <p:pic>
        <p:nvPicPr>
          <p:cNvPr id="3" name="Imagen 2">
            <a:extLst>
              <a:ext uri="{FF2B5EF4-FFF2-40B4-BE49-F238E27FC236}">
                <a16:creationId xmlns:a16="http://schemas.microsoft.com/office/drawing/2014/main" id="{DBA393D4-FDC0-9CAA-67FE-C69722913D3B}"/>
              </a:ext>
            </a:extLst>
          </p:cNvPr>
          <p:cNvPicPr>
            <a:picLocks noChangeAspect="1"/>
          </p:cNvPicPr>
          <p:nvPr userDrawn="1"/>
        </p:nvPicPr>
        <p:blipFill>
          <a:blip r:embed="rId3"/>
          <a:stretch>
            <a:fillRect/>
          </a:stretch>
        </p:blipFill>
        <p:spPr>
          <a:xfrm>
            <a:off x="10621633" y="161348"/>
            <a:ext cx="1464333" cy="658949"/>
          </a:xfrm>
          <a:prstGeom prst="rect">
            <a:avLst/>
          </a:prstGeom>
        </p:spPr>
      </p:pic>
    </p:spTree>
    <p:extLst>
      <p:ext uri="{BB962C8B-B14F-4D97-AF65-F5344CB8AC3E}">
        <p14:creationId xmlns:p14="http://schemas.microsoft.com/office/powerpoint/2010/main" val="954642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En blanco">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C284AB66-CB4C-44F8-81F4-A496591B06E9}"/>
              </a:ext>
            </a:extLst>
          </p:cNvPr>
          <p:cNvSpPr>
            <a:spLocks noGrp="1"/>
          </p:cNvSpPr>
          <p:nvPr>
            <p:ph type="dt" sz="half" idx="10"/>
          </p:nvPr>
        </p:nvSpPr>
        <p:spPr/>
        <p:txBody>
          <a:bodyPr/>
          <a:lstStyle/>
          <a:p>
            <a:fld id="{954A670B-4AB5-4E40-A799-02EAE7B619B2}" type="datetimeFigureOut">
              <a:rPr lang="en-US" smtClean="0"/>
              <a:t>3/10/2023</a:t>
            </a:fld>
            <a:endParaRPr lang="en-US"/>
          </a:p>
        </p:txBody>
      </p:sp>
      <p:sp>
        <p:nvSpPr>
          <p:cNvPr id="3" name="Marcador de pie de página 2">
            <a:extLst>
              <a:ext uri="{FF2B5EF4-FFF2-40B4-BE49-F238E27FC236}">
                <a16:creationId xmlns:a16="http://schemas.microsoft.com/office/drawing/2014/main" id="{3FD60446-80A4-418F-A003-24D44F735FA2}"/>
              </a:ext>
            </a:extLst>
          </p:cNvPr>
          <p:cNvSpPr>
            <a:spLocks noGrp="1"/>
          </p:cNvSpPr>
          <p:nvPr>
            <p:ph type="ftr" sz="quarter" idx="11"/>
          </p:nvPr>
        </p:nvSpPr>
        <p:spPr/>
        <p:txBody>
          <a:bodyPr/>
          <a:lstStyle/>
          <a:p>
            <a:endParaRPr lang="en-US"/>
          </a:p>
        </p:txBody>
      </p:sp>
      <p:sp>
        <p:nvSpPr>
          <p:cNvPr id="4" name="Marcador de número de diapositiva 3">
            <a:extLst>
              <a:ext uri="{FF2B5EF4-FFF2-40B4-BE49-F238E27FC236}">
                <a16:creationId xmlns:a16="http://schemas.microsoft.com/office/drawing/2014/main" id="{14816297-FD1D-4D37-BA94-C8151762EFE5}"/>
              </a:ext>
            </a:extLst>
          </p:cNvPr>
          <p:cNvSpPr>
            <a:spLocks noGrp="1"/>
          </p:cNvSpPr>
          <p:nvPr>
            <p:ph type="sldNum" sz="quarter" idx="12"/>
          </p:nvPr>
        </p:nvSpPr>
        <p:spPr/>
        <p:txBody>
          <a:bodyPr/>
          <a:lstStyle/>
          <a:p>
            <a:fld id="{DA8B4587-C7B0-40D2-8329-FBC7FEB2F5B7}" type="slidenum">
              <a:rPr lang="en-US" smtClean="0"/>
              <a:t>‹#›</a:t>
            </a:fld>
            <a:endParaRPr lang="en-US"/>
          </a:p>
        </p:txBody>
      </p:sp>
      <p:sp>
        <p:nvSpPr>
          <p:cNvPr id="5" name="Rectángulo 4">
            <a:extLst>
              <a:ext uri="{FF2B5EF4-FFF2-40B4-BE49-F238E27FC236}">
                <a16:creationId xmlns:a16="http://schemas.microsoft.com/office/drawing/2014/main" id="{CDE013B8-A29B-482B-A558-8A44E55317A6}"/>
              </a:ext>
            </a:extLst>
          </p:cNvPr>
          <p:cNvSpPr/>
          <p:nvPr userDrawn="1"/>
        </p:nvSpPr>
        <p:spPr>
          <a:xfrm>
            <a:off x="0" y="0"/>
            <a:ext cx="12192000" cy="6858000"/>
          </a:xfrm>
          <a:prstGeom prst="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Conector recto 7">
            <a:extLst>
              <a:ext uri="{FF2B5EF4-FFF2-40B4-BE49-F238E27FC236}">
                <a16:creationId xmlns:a16="http://schemas.microsoft.com/office/drawing/2014/main" id="{71CCB9EE-3807-47D7-8BB0-FD000A3DEFBE}"/>
              </a:ext>
            </a:extLst>
          </p:cNvPr>
          <p:cNvCxnSpPr>
            <a:cxnSpLocks/>
          </p:cNvCxnSpPr>
          <p:nvPr userDrawn="1"/>
        </p:nvCxnSpPr>
        <p:spPr>
          <a:xfrm>
            <a:off x="5914840" y="2452412"/>
            <a:ext cx="0" cy="1673792"/>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ítulo 1">
            <a:extLst>
              <a:ext uri="{FF2B5EF4-FFF2-40B4-BE49-F238E27FC236}">
                <a16:creationId xmlns:a16="http://schemas.microsoft.com/office/drawing/2014/main" id="{8D4CA398-8161-4909-B6B0-36E0B45FB841}"/>
              </a:ext>
            </a:extLst>
          </p:cNvPr>
          <p:cNvSpPr txBox="1">
            <a:spLocks/>
          </p:cNvSpPr>
          <p:nvPr userDrawn="1"/>
        </p:nvSpPr>
        <p:spPr>
          <a:xfrm>
            <a:off x="4038600" y="6288434"/>
            <a:ext cx="3849986" cy="50095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bg1"/>
                </a:solidFill>
                <a:latin typeface="Univers Condensed" panose="020B0506020202050204" pitchFamily="34" charset="0"/>
                <a:ea typeface="+mj-ea"/>
                <a:cs typeface="+mj-cs"/>
              </a:defRPr>
            </a:lvl1pPr>
          </a:lstStyle>
          <a:p>
            <a:pPr algn="r"/>
            <a:r>
              <a:rPr lang="es-ES" sz="1400" dirty="0">
                <a:solidFill>
                  <a:schemeClr val="bg1">
                    <a:lumMod val="85000"/>
                  </a:schemeClr>
                </a:solidFill>
              </a:rPr>
              <a:t>Diplomado en introducción a la ciencia de datos</a:t>
            </a:r>
            <a:endParaRPr lang="en-US" sz="1400" dirty="0">
              <a:solidFill>
                <a:schemeClr val="bg1">
                  <a:lumMod val="85000"/>
                </a:schemeClr>
              </a:solidFill>
            </a:endParaRPr>
          </a:p>
        </p:txBody>
      </p:sp>
      <p:pic>
        <p:nvPicPr>
          <p:cNvPr id="9" name="Imagen 8">
            <a:extLst>
              <a:ext uri="{FF2B5EF4-FFF2-40B4-BE49-F238E27FC236}">
                <a16:creationId xmlns:a16="http://schemas.microsoft.com/office/drawing/2014/main" id="{E0B735BD-E671-0199-CD1C-5AE7BE7D20A2}"/>
              </a:ext>
            </a:extLst>
          </p:cNvPr>
          <p:cNvPicPr>
            <a:picLocks noChangeAspect="1"/>
          </p:cNvPicPr>
          <p:nvPr userDrawn="1"/>
        </p:nvPicPr>
        <p:blipFill>
          <a:blip r:embed="rId2"/>
          <a:stretch>
            <a:fillRect/>
          </a:stretch>
        </p:blipFill>
        <p:spPr>
          <a:xfrm>
            <a:off x="2747563" y="2542651"/>
            <a:ext cx="3026936" cy="1485950"/>
          </a:xfrm>
          <a:prstGeom prst="rect">
            <a:avLst/>
          </a:prstGeom>
        </p:spPr>
      </p:pic>
      <p:pic>
        <p:nvPicPr>
          <p:cNvPr id="10" name="Imagen 9">
            <a:extLst>
              <a:ext uri="{FF2B5EF4-FFF2-40B4-BE49-F238E27FC236}">
                <a16:creationId xmlns:a16="http://schemas.microsoft.com/office/drawing/2014/main" id="{629F0A72-E6A3-6167-168E-D1017F08B704}"/>
              </a:ext>
            </a:extLst>
          </p:cNvPr>
          <p:cNvPicPr>
            <a:picLocks noChangeAspect="1"/>
          </p:cNvPicPr>
          <p:nvPr userDrawn="1"/>
        </p:nvPicPr>
        <p:blipFill>
          <a:blip r:embed="rId3"/>
          <a:stretch>
            <a:fillRect/>
          </a:stretch>
        </p:blipFill>
        <p:spPr>
          <a:xfrm>
            <a:off x="6079979" y="2549139"/>
            <a:ext cx="3287696" cy="1479462"/>
          </a:xfrm>
          <a:prstGeom prst="rect">
            <a:avLst/>
          </a:prstGeom>
        </p:spPr>
      </p:pic>
    </p:spTree>
    <p:extLst>
      <p:ext uri="{BB962C8B-B14F-4D97-AF65-F5344CB8AC3E}">
        <p14:creationId xmlns:p14="http://schemas.microsoft.com/office/powerpoint/2010/main" val="2420726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2" name="Rectángulo 11">
            <a:extLst>
              <a:ext uri="{FF2B5EF4-FFF2-40B4-BE49-F238E27FC236}">
                <a16:creationId xmlns:a16="http://schemas.microsoft.com/office/drawing/2014/main" id="{7B6E0C17-EDB0-FF69-1570-22863CE41EF9}"/>
              </a:ext>
            </a:extLst>
          </p:cNvPr>
          <p:cNvSpPr/>
          <p:nvPr userDrawn="1"/>
        </p:nvSpPr>
        <p:spPr>
          <a:xfrm>
            <a:off x="0" y="0"/>
            <a:ext cx="12192000" cy="6857999"/>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3" name="Rectángulo 12">
            <a:extLst>
              <a:ext uri="{FF2B5EF4-FFF2-40B4-BE49-F238E27FC236}">
                <a16:creationId xmlns:a16="http://schemas.microsoft.com/office/drawing/2014/main" id="{916D118D-8D06-8A65-2BAF-ED5DF7B7F3BD}"/>
              </a:ext>
            </a:extLst>
          </p:cNvPr>
          <p:cNvSpPr/>
          <p:nvPr userDrawn="1"/>
        </p:nvSpPr>
        <p:spPr>
          <a:xfrm>
            <a:off x="138545" y="136525"/>
            <a:ext cx="11914910" cy="65849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 name="Título 1">
            <a:extLst>
              <a:ext uri="{FF2B5EF4-FFF2-40B4-BE49-F238E27FC236}">
                <a16:creationId xmlns:a16="http://schemas.microsoft.com/office/drawing/2014/main" id="{EB5684D2-FBF9-44B8-96B9-655506C53644}"/>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53AF4593-3817-44A5-987A-62C7FA6FEC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478F79DA-D8AC-474A-BFC1-7A84E75CA88C}"/>
              </a:ext>
            </a:extLst>
          </p:cNvPr>
          <p:cNvSpPr>
            <a:spLocks noGrp="1"/>
          </p:cNvSpPr>
          <p:nvPr>
            <p:ph sz="half" idx="2"/>
          </p:nvPr>
        </p:nvSpPr>
        <p:spPr>
          <a:xfrm>
            <a:off x="839788" y="2505075"/>
            <a:ext cx="5157787" cy="3684588"/>
          </a:xfrm>
        </p:spPr>
        <p:txBody>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Marcador de texto 4">
            <a:extLst>
              <a:ext uri="{FF2B5EF4-FFF2-40B4-BE49-F238E27FC236}">
                <a16:creationId xmlns:a16="http://schemas.microsoft.com/office/drawing/2014/main" id="{084909E2-087F-4B03-A693-B00E46C93E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DD61A6D-00AE-4AF8-AF7C-2DC25DE8B3C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Marcador de fecha 6">
            <a:extLst>
              <a:ext uri="{FF2B5EF4-FFF2-40B4-BE49-F238E27FC236}">
                <a16:creationId xmlns:a16="http://schemas.microsoft.com/office/drawing/2014/main" id="{807C9FD1-214C-4663-911B-70FA89D5CD49}"/>
              </a:ext>
            </a:extLst>
          </p:cNvPr>
          <p:cNvSpPr>
            <a:spLocks noGrp="1"/>
          </p:cNvSpPr>
          <p:nvPr>
            <p:ph type="dt" sz="half" idx="10"/>
          </p:nvPr>
        </p:nvSpPr>
        <p:spPr/>
        <p:txBody>
          <a:bodyPr/>
          <a:lstStyle/>
          <a:p>
            <a:fld id="{954A670B-4AB5-4E40-A799-02EAE7B619B2}" type="datetimeFigureOut">
              <a:rPr lang="en-US" smtClean="0"/>
              <a:t>3/10/2023</a:t>
            </a:fld>
            <a:endParaRPr lang="en-US"/>
          </a:p>
        </p:txBody>
      </p:sp>
      <p:sp>
        <p:nvSpPr>
          <p:cNvPr id="8" name="Marcador de pie de página 7">
            <a:extLst>
              <a:ext uri="{FF2B5EF4-FFF2-40B4-BE49-F238E27FC236}">
                <a16:creationId xmlns:a16="http://schemas.microsoft.com/office/drawing/2014/main" id="{737723EE-F674-4E48-861E-4F53D73D064E}"/>
              </a:ext>
            </a:extLst>
          </p:cNvPr>
          <p:cNvSpPr>
            <a:spLocks noGrp="1"/>
          </p:cNvSpPr>
          <p:nvPr>
            <p:ph type="ftr" sz="quarter" idx="11"/>
          </p:nvPr>
        </p:nvSpPr>
        <p:spPr/>
        <p:txBody>
          <a:bodyPr/>
          <a:lstStyle/>
          <a:p>
            <a:endParaRPr lang="en-US"/>
          </a:p>
        </p:txBody>
      </p:sp>
      <p:sp>
        <p:nvSpPr>
          <p:cNvPr id="9" name="Marcador de número de diapositiva 8">
            <a:extLst>
              <a:ext uri="{FF2B5EF4-FFF2-40B4-BE49-F238E27FC236}">
                <a16:creationId xmlns:a16="http://schemas.microsoft.com/office/drawing/2014/main" id="{B9AF6BA0-2F28-430C-88E4-B1FBF8962B0F}"/>
              </a:ext>
            </a:extLst>
          </p:cNvPr>
          <p:cNvSpPr>
            <a:spLocks noGrp="1"/>
          </p:cNvSpPr>
          <p:nvPr>
            <p:ph type="sldNum" sz="quarter" idx="12"/>
          </p:nvPr>
        </p:nvSpPr>
        <p:spPr/>
        <p:txBody>
          <a:bodyPr/>
          <a:lstStyle/>
          <a:p>
            <a:fld id="{DA8B4587-C7B0-40D2-8329-FBC7FEB2F5B7}" type="slidenum">
              <a:rPr lang="en-US" smtClean="0"/>
              <a:t>‹#›</a:t>
            </a:fld>
            <a:endParaRPr lang="en-US"/>
          </a:p>
        </p:txBody>
      </p:sp>
      <p:sp>
        <p:nvSpPr>
          <p:cNvPr id="11" name="Diagrama de flujo: proceso 10">
            <a:extLst>
              <a:ext uri="{FF2B5EF4-FFF2-40B4-BE49-F238E27FC236}">
                <a16:creationId xmlns:a16="http://schemas.microsoft.com/office/drawing/2014/main" id="{31F4793E-6B24-E052-2C29-F09E5E9C7852}"/>
              </a:ext>
            </a:extLst>
          </p:cNvPr>
          <p:cNvSpPr/>
          <p:nvPr userDrawn="1"/>
        </p:nvSpPr>
        <p:spPr>
          <a:xfrm>
            <a:off x="138545" y="136525"/>
            <a:ext cx="11914910" cy="6600826"/>
          </a:xfrm>
          <a:prstGeom prst="flowChartProcess">
            <a:avLst/>
          </a:prstGeom>
          <a:noFill/>
          <a:ln w="38100" cap="flat" cmpd="sng" algn="ctr">
            <a:solidFill>
              <a:schemeClr val="accent6">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s-CO"/>
          </a:p>
        </p:txBody>
      </p:sp>
    </p:spTree>
    <p:extLst>
      <p:ext uri="{BB962C8B-B14F-4D97-AF65-F5344CB8AC3E}">
        <p14:creationId xmlns:p14="http://schemas.microsoft.com/office/powerpoint/2010/main" val="33776698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FE6F87-3D47-4560-BA58-67804758C5D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35401F10-4A27-4A5D-8BE0-4BF9DED86F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texto 3">
            <a:extLst>
              <a:ext uri="{FF2B5EF4-FFF2-40B4-BE49-F238E27FC236}">
                <a16:creationId xmlns:a16="http://schemas.microsoft.com/office/drawing/2014/main" id="{1A412BF1-3A33-4EC6-8CCB-EB184A0E3C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ACB539A-155D-4935-9C9A-BBFF2618175D}"/>
              </a:ext>
            </a:extLst>
          </p:cNvPr>
          <p:cNvSpPr>
            <a:spLocks noGrp="1"/>
          </p:cNvSpPr>
          <p:nvPr>
            <p:ph type="dt" sz="half" idx="10"/>
          </p:nvPr>
        </p:nvSpPr>
        <p:spPr/>
        <p:txBody>
          <a:bodyPr/>
          <a:lstStyle/>
          <a:p>
            <a:fld id="{954A670B-4AB5-4E40-A799-02EAE7B619B2}" type="datetimeFigureOut">
              <a:rPr lang="en-US" smtClean="0"/>
              <a:t>3/10/2023</a:t>
            </a:fld>
            <a:endParaRPr lang="en-US"/>
          </a:p>
        </p:txBody>
      </p:sp>
      <p:sp>
        <p:nvSpPr>
          <p:cNvPr id="6" name="Marcador de pie de página 5">
            <a:extLst>
              <a:ext uri="{FF2B5EF4-FFF2-40B4-BE49-F238E27FC236}">
                <a16:creationId xmlns:a16="http://schemas.microsoft.com/office/drawing/2014/main" id="{D1657A68-CBBC-44DC-A107-3EAA00E749DA}"/>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96ABC1B4-C2EF-432A-8C03-EDB9767DB2E4}"/>
              </a:ext>
            </a:extLst>
          </p:cNvPr>
          <p:cNvSpPr>
            <a:spLocks noGrp="1"/>
          </p:cNvSpPr>
          <p:nvPr>
            <p:ph type="sldNum" sz="quarter" idx="12"/>
          </p:nvPr>
        </p:nvSpPr>
        <p:spPr/>
        <p:txBody>
          <a:bodyPr/>
          <a:lstStyle/>
          <a:p>
            <a:fld id="{DA8B4587-C7B0-40D2-8329-FBC7FEB2F5B7}" type="slidenum">
              <a:rPr lang="en-US" smtClean="0"/>
              <a:t>‹#›</a:t>
            </a:fld>
            <a:endParaRPr lang="en-US"/>
          </a:p>
        </p:txBody>
      </p:sp>
      <p:pic>
        <p:nvPicPr>
          <p:cNvPr id="9" name="Imagen 8">
            <a:extLst>
              <a:ext uri="{FF2B5EF4-FFF2-40B4-BE49-F238E27FC236}">
                <a16:creationId xmlns:a16="http://schemas.microsoft.com/office/drawing/2014/main" id="{76DB7D6F-3392-D404-014C-E12873D22A6D}"/>
              </a:ext>
            </a:extLst>
          </p:cNvPr>
          <p:cNvPicPr>
            <a:picLocks noChangeAspect="1"/>
          </p:cNvPicPr>
          <p:nvPr userDrawn="1"/>
        </p:nvPicPr>
        <p:blipFill>
          <a:blip r:embed="rId2"/>
          <a:stretch>
            <a:fillRect/>
          </a:stretch>
        </p:blipFill>
        <p:spPr>
          <a:xfrm>
            <a:off x="0" y="6109126"/>
            <a:ext cx="12192000" cy="788497"/>
          </a:xfrm>
          <a:prstGeom prst="rect">
            <a:avLst/>
          </a:prstGeom>
        </p:spPr>
      </p:pic>
      <p:sp>
        <p:nvSpPr>
          <p:cNvPr id="10" name="Rectángulo 9">
            <a:extLst>
              <a:ext uri="{FF2B5EF4-FFF2-40B4-BE49-F238E27FC236}">
                <a16:creationId xmlns:a16="http://schemas.microsoft.com/office/drawing/2014/main" id="{0531ED34-5679-A32D-DF91-D6CDBFEEC744}"/>
              </a:ext>
            </a:extLst>
          </p:cNvPr>
          <p:cNvSpPr/>
          <p:nvPr userDrawn="1"/>
        </p:nvSpPr>
        <p:spPr>
          <a:xfrm>
            <a:off x="0" y="6355715"/>
            <a:ext cx="12192000" cy="541273"/>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613136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2D8697BB-383A-96F4-8B39-DEF19B27EE9A}"/>
              </a:ext>
            </a:extLst>
          </p:cNvPr>
          <p:cNvSpPr/>
          <p:nvPr userDrawn="1"/>
        </p:nvSpPr>
        <p:spPr>
          <a:xfrm>
            <a:off x="-19342" y="0"/>
            <a:ext cx="4937760" cy="68580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s-CO"/>
          </a:p>
        </p:txBody>
      </p:sp>
      <p:sp>
        <p:nvSpPr>
          <p:cNvPr id="2" name="Título 1">
            <a:extLst>
              <a:ext uri="{FF2B5EF4-FFF2-40B4-BE49-F238E27FC236}">
                <a16:creationId xmlns:a16="http://schemas.microsoft.com/office/drawing/2014/main" id="{BAB51F52-65BA-428B-B493-B342658F6387}"/>
              </a:ext>
            </a:extLst>
          </p:cNvPr>
          <p:cNvSpPr>
            <a:spLocks noGrp="1"/>
          </p:cNvSpPr>
          <p:nvPr>
            <p:ph type="title"/>
          </p:nvPr>
        </p:nvSpPr>
        <p:spPr>
          <a:xfrm>
            <a:off x="502761"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posición de imagen 2">
            <a:extLst>
              <a:ext uri="{FF2B5EF4-FFF2-40B4-BE49-F238E27FC236}">
                <a16:creationId xmlns:a16="http://schemas.microsoft.com/office/drawing/2014/main" id="{332201FA-E996-4580-B8DD-84EDBE29FB72}"/>
              </a:ext>
            </a:extLst>
          </p:cNvPr>
          <p:cNvSpPr>
            <a:spLocks noGrp="1"/>
          </p:cNvSpPr>
          <p:nvPr>
            <p:ph type="pic" idx="1"/>
          </p:nvPr>
        </p:nvSpPr>
        <p:spPr>
          <a:xfrm>
            <a:off x="5272590" y="995363"/>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a:extLst>
              <a:ext uri="{FF2B5EF4-FFF2-40B4-BE49-F238E27FC236}">
                <a16:creationId xmlns:a16="http://schemas.microsoft.com/office/drawing/2014/main" id="{72491448-6507-420F-9CE7-489D1355E3B6}"/>
              </a:ext>
            </a:extLst>
          </p:cNvPr>
          <p:cNvSpPr>
            <a:spLocks noGrp="1"/>
          </p:cNvSpPr>
          <p:nvPr>
            <p:ph type="body" sz="half" idx="2"/>
          </p:nvPr>
        </p:nvSpPr>
        <p:spPr>
          <a:xfrm>
            <a:off x="502761"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561E708-C443-4A57-BF84-FFFA1C1085F3}"/>
              </a:ext>
            </a:extLst>
          </p:cNvPr>
          <p:cNvSpPr>
            <a:spLocks noGrp="1"/>
          </p:cNvSpPr>
          <p:nvPr>
            <p:ph type="dt" sz="half" idx="10"/>
          </p:nvPr>
        </p:nvSpPr>
        <p:spPr/>
        <p:txBody>
          <a:bodyPr/>
          <a:lstStyle/>
          <a:p>
            <a:fld id="{954A670B-4AB5-4E40-A799-02EAE7B619B2}" type="datetimeFigureOut">
              <a:rPr lang="en-US" smtClean="0"/>
              <a:t>3/10/2023</a:t>
            </a:fld>
            <a:endParaRPr lang="en-US"/>
          </a:p>
        </p:txBody>
      </p:sp>
      <p:sp>
        <p:nvSpPr>
          <p:cNvPr id="6" name="Marcador de pie de página 5">
            <a:extLst>
              <a:ext uri="{FF2B5EF4-FFF2-40B4-BE49-F238E27FC236}">
                <a16:creationId xmlns:a16="http://schemas.microsoft.com/office/drawing/2014/main" id="{4F259D06-DBD2-4274-88F5-5529A35DD340}"/>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6F9978B1-65E4-4E7B-B7DB-F82D34B5D06C}"/>
              </a:ext>
            </a:extLst>
          </p:cNvPr>
          <p:cNvSpPr>
            <a:spLocks noGrp="1"/>
          </p:cNvSpPr>
          <p:nvPr>
            <p:ph type="sldNum" sz="quarter" idx="12"/>
          </p:nvPr>
        </p:nvSpPr>
        <p:spPr/>
        <p:txBody>
          <a:bodyPr/>
          <a:lstStyle/>
          <a:p>
            <a:fld id="{DA8B4587-C7B0-40D2-8329-FBC7FEB2F5B7}" type="slidenum">
              <a:rPr lang="en-US" smtClean="0"/>
              <a:t>‹#›</a:t>
            </a:fld>
            <a:endParaRPr lang="en-US"/>
          </a:p>
        </p:txBody>
      </p:sp>
      <p:cxnSp>
        <p:nvCxnSpPr>
          <p:cNvPr id="10" name="Conector recto 9">
            <a:extLst>
              <a:ext uri="{FF2B5EF4-FFF2-40B4-BE49-F238E27FC236}">
                <a16:creationId xmlns:a16="http://schemas.microsoft.com/office/drawing/2014/main" id="{71CA1D3F-8486-BD47-85E6-09A59E205898}"/>
              </a:ext>
            </a:extLst>
          </p:cNvPr>
          <p:cNvCxnSpPr/>
          <p:nvPr userDrawn="1"/>
        </p:nvCxnSpPr>
        <p:spPr>
          <a:xfrm>
            <a:off x="0" y="-10551"/>
            <a:ext cx="0" cy="6858000"/>
          </a:xfrm>
          <a:prstGeom prst="line">
            <a:avLst/>
          </a:prstGeom>
          <a:ln w="762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2F230FEE-312C-C310-F68B-C2C0D5C388CB}"/>
              </a:ext>
            </a:extLst>
          </p:cNvPr>
          <p:cNvCxnSpPr/>
          <p:nvPr userDrawn="1"/>
        </p:nvCxnSpPr>
        <p:spPr>
          <a:xfrm>
            <a:off x="4924425" y="0"/>
            <a:ext cx="0" cy="6858000"/>
          </a:xfrm>
          <a:prstGeom prst="line">
            <a:avLst/>
          </a:prstGeom>
          <a:ln w="76200">
            <a:solidFill>
              <a:schemeClr val="accent6">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2" name="Conector recto 11">
            <a:extLst>
              <a:ext uri="{FF2B5EF4-FFF2-40B4-BE49-F238E27FC236}">
                <a16:creationId xmlns:a16="http://schemas.microsoft.com/office/drawing/2014/main" id="{8DF1E382-4458-8198-CF86-5AC2E0B292EF}"/>
              </a:ext>
            </a:extLst>
          </p:cNvPr>
          <p:cNvCxnSpPr>
            <a:cxnSpLocks/>
          </p:cNvCxnSpPr>
          <p:nvPr userDrawn="1"/>
        </p:nvCxnSpPr>
        <p:spPr>
          <a:xfrm>
            <a:off x="24579" y="-10551"/>
            <a:ext cx="0" cy="6868551"/>
          </a:xfrm>
          <a:prstGeom prst="line">
            <a:avLst/>
          </a:prstGeom>
          <a:ln w="762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17" name="Diagrama de flujo: proceso 16">
            <a:extLst>
              <a:ext uri="{FF2B5EF4-FFF2-40B4-BE49-F238E27FC236}">
                <a16:creationId xmlns:a16="http://schemas.microsoft.com/office/drawing/2014/main" id="{76AB789D-86B5-D57A-601A-DDFC98DB259C}"/>
              </a:ext>
            </a:extLst>
          </p:cNvPr>
          <p:cNvSpPr/>
          <p:nvPr userDrawn="1"/>
        </p:nvSpPr>
        <p:spPr>
          <a:xfrm>
            <a:off x="11909329" y="-10551"/>
            <a:ext cx="282668" cy="6858000"/>
          </a:xfrm>
          <a:prstGeom prst="flowChartProcess">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3105851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7" name="Rectángulo 26">
            <a:extLst>
              <a:ext uri="{FF2B5EF4-FFF2-40B4-BE49-F238E27FC236}">
                <a16:creationId xmlns:a16="http://schemas.microsoft.com/office/drawing/2014/main" id="{E89676EE-A393-C618-BCEA-C4B503D5827A}"/>
              </a:ext>
            </a:extLst>
          </p:cNvPr>
          <p:cNvSpPr/>
          <p:nvPr userDrawn="1"/>
        </p:nvSpPr>
        <p:spPr>
          <a:xfrm>
            <a:off x="0" y="457200"/>
            <a:ext cx="214313" cy="6264275"/>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 name="Título 1">
            <a:extLst>
              <a:ext uri="{FF2B5EF4-FFF2-40B4-BE49-F238E27FC236}">
                <a16:creationId xmlns:a16="http://schemas.microsoft.com/office/drawing/2014/main" id="{8A6525B3-000F-4C22-A8DB-1B4779BF3F06}"/>
              </a:ext>
            </a:extLst>
          </p:cNvPr>
          <p:cNvSpPr>
            <a:spLocks noGrp="1"/>
          </p:cNvSpPr>
          <p:nvPr>
            <p:ph type="title"/>
          </p:nvPr>
        </p:nvSpPr>
        <p:spPr/>
        <p:txBody>
          <a:bodyPr/>
          <a:lstStyle/>
          <a:p>
            <a:r>
              <a:rPr lang="es-ES" dirty="0"/>
              <a:t>Haga clic para modificar el estilo de título del patrón</a:t>
            </a:r>
            <a:endParaRPr lang="en-US" dirty="0"/>
          </a:p>
        </p:txBody>
      </p:sp>
      <p:sp>
        <p:nvSpPr>
          <p:cNvPr id="3" name="Marcador de texto vertical 2">
            <a:extLst>
              <a:ext uri="{FF2B5EF4-FFF2-40B4-BE49-F238E27FC236}">
                <a16:creationId xmlns:a16="http://schemas.microsoft.com/office/drawing/2014/main" id="{AC1906B7-6DC6-4D52-8408-3F00C0D099AB}"/>
              </a:ext>
            </a:extLst>
          </p:cNvPr>
          <p:cNvSpPr>
            <a:spLocks noGrp="1"/>
          </p:cNvSpPr>
          <p:nvPr>
            <p:ph type="body" orient="vert" idx="1"/>
          </p:nvPr>
        </p:nvSpPr>
        <p:spPr/>
        <p:txBody>
          <a:bodyPr vert="eaVert"/>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Marcador de fecha 3">
            <a:extLst>
              <a:ext uri="{FF2B5EF4-FFF2-40B4-BE49-F238E27FC236}">
                <a16:creationId xmlns:a16="http://schemas.microsoft.com/office/drawing/2014/main" id="{3BFB04AD-FC78-4D41-A2B4-0221CC51C2BD}"/>
              </a:ext>
            </a:extLst>
          </p:cNvPr>
          <p:cNvSpPr>
            <a:spLocks noGrp="1"/>
          </p:cNvSpPr>
          <p:nvPr>
            <p:ph type="dt" sz="half" idx="10"/>
          </p:nvPr>
        </p:nvSpPr>
        <p:spPr/>
        <p:txBody>
          <a:bodyPr/>
          <a:lstStyle/>
          <a:p>
            <a:fld id="{954A670B-4AB5-4E40-A799-02EAE7B619B2}" type="datetimeFigureOut">
              <a:rPr lang="en-US" smtClean="0"/>
              <a:t>3/10/2023</a:t>
            </a:fld>
            <a:endParaRPr lang="en-US"/>
          </a:p>
        </p:txBody>
      </p:sp>
      <p:sp>
        <p:nvSpPr>
          <p:cNvPr id="5" name="Marcador de pie de página 4">
            <a:extLst>
              <a:ext uri="{FF2B5EF4-FFF2-40B4-BE49-F238E27FC236}">
                <a16:creationId xmlns:a16="http://schemas.microsoft.com/office/drawing/2014/main" id="{2EB64412-838D-45A7-A605-EEDBC8A70101}"/>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50F45E2F-5BFF-43E0-AC68-EA41691F0E68}"/>
              </a:ext>
            </a:extLst>
          </p:cNvPr>
          <p:cNvSpPr>
            <a:spLocks noGrp="1"/>
          </p:cNvSpPr>
          <p:nvPr>
            <p:ph type="sldNum" sz="quarter" idx="12"/>
          </p:nvPr>
        </p:nvSpPr>
        <p:spPr/>
        <p:txBody>
          <a:bodyPr/>
          <a:lstStyle/>
          <a:p>
            <a:fld id="{DA8B4587-C7B0-40D2-8329-FBC7FEB2F5B7}" type="slidenum">
              <a:rPr lang="en-US" smtClean="0"/>
              <a:t>‹#›</a:t>
            </a:fld>
            <a:endParaRPr lang="en-US"/>
          </a:p>
        </p:txBody>
      </p:sp>
      <p:sp>
        <p:nvSpPr>
          <p:cNvPr id="7" name="Rectángulo 6">
            <a:extLst>
              <a:ext uri="{FF2B5EF4-FFF2-40B4-BE49-F238E27FC236}">
                <a16:creationId xmlns:a16="http://schemas.microsoft.com/office/drawing/2014/main" id="{6062B0B0-8E50-8246-471E-96A08CE2F529}"/>
              </a:ext>
            </a:extLst>
          </p:cNvPr>
          <p:cNvSpPr/>
          <p:nvPr userDrawn="1"/>
        </p:nvSpPr>
        <p:spPr>
          <a:xfrm rot="5400000">
            <a:off x="5988843" y="-4942824"/>
            <a:ext cx="214314" cy="10099963"/>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Rectángulo 7">
            <a:extLst>
              <a:ext uri="{FF2B5EF4-FFF2-40B4-BE49-F238E27FC236}">
                <a16:creationId xmlns:a16="http://schemas.microsoft.com/office/drawing/2014/main" id="{1DD904A0-89D7-177F-DE67-D160F257AAB5}"/>
              </a:ext>
            </a:extLst>
          </p:cNvPr>
          <p:cNvSpPr/>
          <p:nvPr userDrawn="1"/>
        </p:nvSpPr>
        <p:spPr>
          <a:xfrm>
            <a:off x="11977687" y="562708"/>
            <a:ext cx="214313" cy="6158767"/>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3866946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631E2214-DE73-45AD-B155-10AA4F9276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F1756222-C9A0-4600-99F9-698164A582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14CE7E6B-CFAA-4CCB-B163-C40D711E81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4A670B-4AB5-4E40-A799-02EAE7B619B2}" type="datetimeFigureOut">
              <a:rPr lang="en-US" smtClean="0"/>
              <a:t>3/10/2023</a:t>
            </a:fld>
            <a:endParaRPr lang="en-US"/>
          </a:p>
        </p:txBody>
      </p:sp>
      <p:sp>
        <p:nvSpPr>
          <p:cNvPr id="5" name="Marcador de pie de página 4">
            <a:extLst>
              <a:ext uri="{FF2B5EF4-FFF2-40B4-BE49-F238E27FC236}">
                <a16:creationId xmlns:a16="http://schemas.microsoft.com/office/drawing/2014/main" id="{2DE97CE8-FDDE-4A1C-AF08-72039C36C6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a:extLst>
              <a:ext uri="{FF2B5EF4-FFF2-40B4-BE49-F238E27FC236}">
                <a16:creationId xmlns:a16="http://schemas.microsoft.com/office/drawing/2014/main" id="{8C1CBD8A-1E84-41F8-8780-DFC09008A2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8B4587-C7B0-40D2-8329-FBC7FEB2F5B7}" type="slidenum">
              <a:rPr lang="en-US" smtClean="0"/>
              <a:t>‹#›</a:t>
            </a:fld>
            <a:endParaRPr lang="en-US"/>
          </a:p>
        </p:txBody>
      </p:sp>
    </p:spTree>
    <p:extLst>
      <p:ext uri="{BB962C8B-B14F-4D97-AF65-F5344CB8AC3E}">
        <p14:creationId xmlns:p14="http://schemas.microsoft.com/office/powerpoint/2010/main" val="4014003853"/>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50" r:id="rId3"/>
    <p:sldLayoutId id="2147483652" r:id="rId4"/>
    <p:sldLayoutId id="2147483655" r:id="rId5"/>
    <p:sldLayoutId id="2147483653" r:id="rId6"/>
    <p:sldLayoutId id="2147483656" r:id="rId7"/>
    <p:sldLayoutId id="2147483657" r:id="rId8"/>
    <p:sldLayoutId id="2147483658" r:id="rId9"/>
    <p:sldLayoutId id="2147483659"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jpe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1</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35011579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pic>
        <p:nvPicPr>
          <p:cNvPr id="4" name="Picture 3">
            <a:extLst>
              <a:ext uri="{FF2B5EF4-FFF2-40B4-BE49-F238E27FC236}">
                <a16:creationId xmlns:a16="http://schemas.microsoft.com/office/drawing/2014/main" id="{87ADF47E-9F17-5071-7BED-037710A105BD}"/>
              </a:ext>
            </a:extLst>
          </p:cNvPr>
          <p:cNvPicPr>
            <a:picLocks noChangeAspect="1"/>
          </p:cNvPicPr>
          <p:nvPr/>
        </p:nvPicPr>
        <p:blipFill>
          <a:blip r:embed="rId2"/>
          <a:stretch>
            <a:fillRect/>
          </a:stretch>
        </p:blipFill>
        <p:spPr>
          <a:xfrm>
            <a:off x="1941624" y="1389237"/>
            <a:ext cx="9097645" cy="5096586"/>
          </a:xfrm>
          <a:prstGeom prst="rect">
            <a:avLst/>
          </a:prstGeom>
        </p:spPr>
      </p:pic>
    </p:spTree>
    <p:extLst>
      <p:ext uri="{BB962C8B-B14F-4D97-AF65-F5344CB8AC3E}">
        <p14:creationId xmlns:p14="http://schemas.microsoft.com/office/powerpoint/2010/main" val="890547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5" name="TextBox 4">
            <a:extLst>
              <a:ext uri="{FF2B5EF4-FFF2-40B4-BE49-F238E27FC236}">
                <a16:creationId xmlns:a16="http://schemas.microsoft.com/office/drawing/2014/main" id="{66DBDADD-1DAC-040E-861F-1BE5046B6741}"/>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Clasificación</a:t>
            </a:r>
            <a:endParaRPr lang="en-US" sz="2800" b="1" dirty="0">
              <a:solidFill>
                <a:srgbClr val="00CC00"/>
              </a:solidFill>
            </a:endParaRPr>
          </a:p>
        </p:txBody>
      </p:sp>
      <p:pic>
        <p:nvPicPr>
          <p:cNvPr id="7" name="Picture 6">
            <a:extLst>
              <a:ext uri="{FF2B5EF4-FFF2-40B4-BE49-F238E27FC236}">
                <a16:creationId xmlns:a16="http://schemas.microsoft.com/office/drawing/2014/main" id="{1B701BD1-9A00-0F16-2AFE-23EACCF2C4AE}"/>
              </a:ext>
            </a:extLst>
          </p:cNvPr>
          <p:cNvPicPr>
            <a:picLocks noChangeAspect="1"/>
          </p:cNvPicPr>
          <p:nvPr/>
        </p:nvPicPr>
        <p:blipFill>
          <a:blip r:embed="rId2"/>
          <a:stretch>
            <a:fillRect/>
          </a:stretch>
        </p:blipFill>
        <p:spPr>
          <a:xfrm>
            <a:off x="820204" y="2293765"/>
            <a:ext cx="5439534" cy="2924583"/>
          </a:xfrm>
          <a:prstGeom prst="rect">
            <a:avLst/>
          </a:prstGeom>
        </p:spPr>
      </p:pic>
      <p:grpSp>
        <p:nvGrpSpPr>
          <p:cNvPr id="8" name="Group 7">
            <a:extLst>
              <a:ext uri="{FF2B5EF4-FFF2-40B4-BE49-F238E27FC236}">
                <a16:creationId xmlns:a16="http://schemas.microsoft.com/office/drawing/2014/main" id="{2EDFD2CD-3FB0-CBD7-F211-83CE4D8165A2}"/>
              </a:ext>
            </a:extLst>
          </p:cNvPr>
          <p:cNvGrpSpPr/>
          <p:nvPr/>
        </p:nvGrpSpPr>
        <p:grpSpPr>
          <a:xfrm>
            <a:off x="6587971" y="3247521"/>
            <a:ext cx="5724087" cy="3610479"/>
            <a:chOff x="3030070" y="2358866"/>
            <a:chExt cx="5724087" cy="3610479"/>
          </a:xfrm>
        </p:grpSpPr>
        <p:pic>
          <p:nvPicPr>
            <p:cNvPr id="9" name="Picture 8">
              <a:extLst>
                <a:ext uri="{FF2B5EF4-FFF2-40B4-BE49-F238E27FC236}">
                  <a16:creationId xmlns:a16="http://schemas.microsoft.com/office/drawing/2014/main" id="{3C84786B-D8CD-AA52-E2AB-4831A5371618}"/>
                </a:ext>
              </a:extLst>
            </p:cNvPr>
            <p:cNvPicPr>
              <a:picLocks noChangeAspect="1"/>
            </p:cNvPicPr>
            <p:nvPr/>
          </p:nvPicPr>
          <p:blipFill rotWithShape="1">
            <a:blip r:embed="rId3"/>
            <a:srcRect l="1010"/>
            <a:stretch/>
          </p:blipFill>
          <p:spPr>
            <a:xfrm>
              <a:off x="3030070" y="2358866"/>
              <a:ext cx="5724087" cy="3610479"/>
            </a:xfrm>
            <a:prstGeom prst="rect">
              <a:avLst/>
            </a:prstGeom>
          </p:spPr>
        </p:pic>
        <p:sp>
          <p:nvSpPr>
            <p:cNvPr id="10" name="Rectangle 9">
              <a:extLst>
                <a:ext uri="{FF2B5EF4-FFF2-40B4-BE49-F238E27FC236}">
                  <a16:creationId xmlns:a16="http://schemas.microsoft.com/office/drawing/2014/main" id="{9706ADC5-E2D0-472B-8796-6B835E6FDD84}"/>
                </a:ext>
              </a:extLst>
            </p:cNvPr>
            <p:cNvSpPr/>
            <p:nvPr/>
          </p:nvSpPr>
          <p:spPr>
            <a:xfrm>
              <a:off x="6266329" y="5235388"/>
              <a:ext cx="1568824" cy="3137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10533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pic>
        <p:nvPicPr>
          <p:cNvPr id="4" name="Picture 3">
            <a:extLst>
              <a:ext uri="{FF2B5EF4-FFF2-40B4-BE49-F238E27FC236}">
                <a16:creationId xmlns:a16="http://schemas.microsoft.com/office/drawing/2014/main" id="{75D57AA8-B760-86BF-1703-F04D2F685E06}"/>
              </a:ext>
            </a:extLst>
          </p:cNvPr>
          <p:cNvPicPr>
            <a:picLocks noChangeAspect="1"/>
          </p:cNvPicPr>
          <p:nvPr/>
        </p:nvPicPr>
        <p:blipFill>
          <a:blip r:embed="rId2"/>
          <a:stretch>
            <a:fillRect/>
          </a:stretch>
        </p:blipFill>
        <p:spPr>
          <a:xfrm>
            <a:off x="2747118" y="2210164"/>
            <a:ext cx="8078327" cy="4401164"/>
          </a:xfrm>
          <a:prstGeom prst="rect">
            <a:avLst/>
          </a:prstGeom>
        </p:spPr>
      </p:pic>
      <p:sp>
        <p:nvSpPr>
          <p:cNvPr id="5" name="TextBox 4">
            <a:extLst>
              <a:ext uri="{FF2B5EF4-FFF2-40B4-BE49-F238E27FC236}">
                <a16:creationId xmlns:a16="http://schemas.microsoft.com/office/drawing/2014/main" id="{C84EE5FC-9D64-661A-4AE7-F0C7263B12D0}"/>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Clasificación</a:t>
            </a:r>
            <a:endParaRPr lang="en-US" sz="2800" b="1" dirty="0">
              <a:solidFill>
                <a:srgbClr val="00CC00"/>
              </a:solidFill>
            </a:endParaRPr>
          </a:p>
        </p:txBody>
      </p:sp>
    </p:spTree>
    <p:extLst>
      <p:ext uri="{BB962C8B-B14F-4D97-AF65-F5344CB8AC3E}">
        <p14:creationId xmlns:p14="http://schemas.microsoft.com/office/powerpoint/2010/main" val="22945090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2" name="TextBox 1">
            <a:extLst>
              <a:ext uri="{FF2B5EF4-FFF2-40B4-BE49-F238E27FC236}">
                <a16:creationId xmlns:a16="http://schemas.microsoft.com/office/drawing/2014/main" id="{380F926F-D566-19A7-B02B-49770310CF72}"/>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Clasificación</a:t>
            </a:r>
            <a:r>
              <a:rPr lang="en-US" sz="2800" b="1" dirty="0">
                <a:solidFill>
                  <a:srgbClr val="00CC00"/>
                </a:solidFill>
              </a:rPr>
              <a:t> No Lineal</a:t>
            </a:r>
          </a:p>
        </p:txBody>
      </p:sp>
      <p:pic>
        <p:nvPicPr>
          <p:cNvPr id="5" name="Picture 4">
            <a:extLst>
              <a:ext uri="{FF2B5EF4-FFF2-40B4-BE49-F238E27FC236}">
                <a16:creationId xmlns:a16="http://schemas.microsoft.com/office/drawing/2014/main" id="{A282F140-F29F-B30F-D35D-C51549DB06B8}"/>
              </a:ext>
            </a:extLst>
          </p:cNvPr>
          <p:cNvPicPr>
            <a:picLocks noChangeAspect="1"/>
          </p:cNvPicPr>
          <p:nvPr/>
        </p:nvPicPr>
        <p:blipFill>
          <a:blip r:embed="rId2"/>
          <a:stretch>
            <a:fillRect/>
          </a:stretch>
        </p:blipFill>
        <p:spPr>
          <a:xfrm>
            <a:off x="3691513" y="2983048"/>
            <a:ext cx="7821116" cy="3419952"/>
          </a:xfrm>
          <a:prstGeom prst="rect">
            <a:avLst/>
          </a:prstGeom>
        </p:spPr>
      </p:pic>
      <p:sp>
        <p:nvSpPr>
          <p:cNvPr id="7" name="TextBox 6">
            <a:extLst>
              <a:ext uri="{FF2B5EF4-FFF2-40B4-BE49-F238E27FC236}">
                <a16:creationId xmlns:a16="http://schemas.microsoft.com/office/drawing/2014/main" id="{ADCA1B3E-A2FD-692D-26FE-187BD91301CA}"/>
              </a:ext>
            </a:extLst>
          </p:cNvPr>
          <p:cNvSpPr txBox="1"/>
          <p:nvPr/>
        </p:nvSpPr>
        <p:spPr>
          <a:xfrm>
            <a:off x="869576" y="2552872"/>
            <a:ext cx="6096000" cy="1754326"/>
          </a:xfrm>
          <a:prstGeom prst="rect">
            <a:avLst/>
          </a:prstGeom>
          <a:noFill/>
        </p:spPr>
        <p:txBody>
          <a:bodyPr wrap="square">
            <a:spAutoFit/>
          </a:bodyPr>
          <a:lstStyle/>
          <a:p>
            <a:pPr marL="285750" indent="-285750">
              <a:buFont typeface="Arial" panose="020B0604020202020204" pitchFamily="34" charset="0"/>
              <a:buChar char="•"/>
            </a:pPr>
            <a:r>
              <a:rPr lang="en-US" dirty="0"/>
              <a:t>SVM</a:t>
            </a:r>
          </a:p>
          <a:p>
            <a:pPr marL="285750" indent="-285750">
              <a:buFont typeface="Arial" panose="020B0604020202020204" pitchFamily="34" charset="0"/>
              <a:buChar char="•"/>
            </a:pPr>
            <a:r>
              <a:rPr lang="en-US" dirty="0" err="1"/>
              <a:t>Árboles</a:t>
            </a:r>
            <a:r>
              <a:rPr lang="en-US" dirty="0"/>
              <a:t> de decision</a:t>
            </a:r>
          </a:p>
          <a:p>
            <a:pPr marL="285750" indent="-285750">
              <a:buFont typeface="Arial" panose="020B0604020202020204" pitchFamily="34" charset="0"/>
              <a:buChar char="•"/>
            </a:pPr>
            <a:r>
              <a:rPr lang="en-US" dirty="0"/>
              <a:t>Redes </a:t>
            </a:r>
            <a:r>
              <a:rPr lang="en-US" dirty="0" err="1"/>
              <a:t>neuronales</a:t>
            </a:r>
            <a:endParaRPr lang="en-US" dirty="0"/>
          </a:p>
          <a:p>
            <a:pPr marL="285750" indent="-285750">
              <a:buFont typeface="Arial" panose="020B0604020202020204" pitchFamily="34" charset="0"/>
              <a:buChar char="•"/>
            </a:pPr>
            <a:r>
              <a:rPr lang="en-US" dirty="0"/>
              <a:t>K – nearest neighbors</a:t>
            </a:r>
          </a:p>
          <a:p>
            <a:pPr marL="285750" indent="-285750">
              <a:buFont typeface="Arial" panose="020B0604020202020204" pitchFamily="34" charset="0"/>
              <a:buChar char="•"/>
            </a:pPr>
            <a:r>
              <a:rPr lang="en-US" dirty="0"/>
              <a:t>Naive bayes</a:t>
            </a:r>
          </a:p>
          <a:p>
            <a:pPr marL="285750" indent="-285750">
              <a:buFont typeface="Arial" panose="020B0604020202020204" pitchFamily="34" charset="0"/>
              <a:buChar char="•"/>
            </a:pPr>
            <a:r>
              <a:rPr lang="en-US" dirty="0"/>
              <a:t>…</a:t>
            </a:r>
          </a:p>
        </p:txBody>
      </p:sp>
    </p:spTree>
    <p:extLst>
      <p:ext uri="{BB962C8B-B14F-4D97-AF65-F5344CB8AC3E}">
        <p14:creationId xmlns:p14="http://schemas.microsoft.com/office/powerpoint/2010/main" val="24541107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2" name="TextBox 1">
            <a:extLst>
              <a:ext uri="{FF2B5EF4-FFF2-40B4-BE49-F238E27FC236}">
                <a16:creationId xmlns:a16="http://schemas.microsoft.com/office/drawing/2014/main" id="{380F926F-D566-19A7-B02B-49770310CF72}"/>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Regresión</a:t>
            </a:r>
            <a:endParaRPr lang="en-US" sz="2800" b="1" dirty="0">
              <a:solidFill>
                <a:srgbClr val="00CC00"/>
              </a:solidFill>
            </a:endParaRPr>
          </a:p>
        </p:txBody>
      </p:sp>
      <p:pic>
        <p:nvPicPr>
          <p:cNvPr id="5" name="Picture 4">
            <a:extLst>
              <a:ext uri="{FF2B5EF4-FFF2-40B4-BE49-F238E27FC236}">
                <a16:creationId xmlns:a16="http://schemas.microsoft.com/office/drawing/2014/main" id="{11A7E7F3-02DC-301C-F159-5B5913041A92}"/>
              </a:ext>
            </a:extLst>
          </p:cNvPr>
          <p:cNvPicPr>
            <a:picLocks noChangeAspect="1"/>
          </p:cNvPicPr>
          <p:nvPr/>
        </p:nvPicPr>
        <p:blipFill>
          <a:blip r:embed="rId2"/>
          <a:stretch>
            <a:fillRect/>
          </a:stretch>
        </p:blipFill>
        <p:spPr>
          <a:xfrm>
            <a:off x="662444" y="1911860"/>
            <a:ext cx="5506218" cy="3229426"/>
          </a:xfrm>
          <a:prstGeom prst="rect">
            <a:avLst/>
          </a:prstGeom>
        </p:spPr>
      </p:pic>
      <p:pic>
        <p:nvPicPr>
          <p:cNvPr id="7" name="Picture 6">
            <a:extLst>
              <a:ext uri="{FF2B5EF4-FFF2-40B4-BE49-F238E27FC236}">
                <a16:creationId xmlns:a16="http://schemas.microsoft.com/office/drawing/2014/main" id="{461AE980-8E72-C866-B7C8-7A602ABEE1CA}"/>
              </a:ext>
            </a:extLst>
          </p:cNvPr>
          <p:cNvPicPr>
            <a:picLocks noChangeAspect="1"/>
          </p:cNvPicPr>
          <p:nvPr/>
        </p:nvPicPr>
        <p:blipFill>
          <a:blip r:embed="rId3"/>
          <a:stretch>
            <a:fillRect/>
          </a:stretch>
        </p:blipFill>
        <p:spPr>
          <a:xfrm>
            <a:off x="6133748" y="3362850"/>
            <a:ext cx="5772956" cy="3248478"/>
          </a:xfrm>
          <a:prstGeom prst="rect">
            <a:avLst/>
          </a:prstGeom>
        </p:spPr>
      </p:pic>
    </p:spTree>
    <p:extLst>
      <p:ext uri="{BB962C8B-B14F-4D97-AF65-F5344CB8AC3E}">
        <p14:creationId xmlns:p14="http://schemas.microsoft.com/office/powerpoint/2010/main" val="3718059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2" name="TextBox 1">
            <a:extLst>
              <a:ext uri="{FF2B5EF4-FFF2-40B4-BE49-F238E27FC236}">
                <a16:creationId xmlns:a16="http://schemas.microsoft.com/office/drawing/2014/main" id="{380F926F-D566-19A7-B02B-49770310CF72}"/>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Regresión</a:t>
            </a:r>
            <a:endParaRPr lang="en-US" sz="2800" b="1" dirty="0">
              <a:solidFill>
                <a:srgbClr val="00CC00"/>
              </a:solidFill>
            </a:endParaRPr>
          </a:p>
        </p:txBody>
      </p:sp>
      <p:pic>
        <p:nvPicPr>
          <p:cNvPr id="5" name="Picture 4">
            <a:extLst>
              <a:ext uri="{FF2B5EF4-FFF2-40B4-BE49-F238E27FC236}">
                <a16:creationId xmlns:a16="http://schemas.microsoft.com/office/drawing/2014/main" id="{97693C3D-64B1-AD00-E19F-E3BB495260A2}"/>
              </a:ext>
            </a:extLst>
          </p:cNvPr>
          <p:cNvPicPr>
            <a:picLocks noChangeAspect="1"/>
          </p:cNvPicPr>
          <p:nvPr/>
        </p:nvPicPr>
        <p:blipFill>
          <a:blip r:embed="rId2"/>
          <a:stretch>
            <a:fillRect/>
          </a:stretch>
        </p:blipFill>
        <p:spPr>
          <a:xfrm>
            <a:off x="404422" y="1783400"/>
            <a:ext cx="5591955" cy="3162741"/>
          </a:xfrm>
          <a:prstGeom prst="rect">
            <a:avLst/>
          </a:prstGeom>
        </p:spPr>
      </p:pic>
      <p:pic>
        <p:nvPicPr>
          <p:cNvPr id="7" name="Picture 6">
            <a:extLst>
              <a:ext uri="{FF2B5EF4-FFF2-40B4-BE49-F238E27FC236}">
                <a16:creationId xmlns:a16="http://schemas.microsoft.com/office/drawing/2014/main" id="{1C4C9411-9371-C7E1-5781-10E7A6B0933D}"/>
              </a:ext>
            </a:extLst>
          </p:cNvPr>
          <p:cNvPicPr>
            <a:picLocks noChangeAspect="1"/>
          </p:cNvPicPr>
          <p:nvPr/>
        </p:nvPicPr>
        <p:blipFill>
          <a:blip r:embed="rId3"/>
          <a:stretch>
            <a:fillRect/>
          </a:stretch>
        </p:blipFill>
        <p:spPr>
          <a:xfrm>
            <a:off x="5845706" y="3533311"/>
            <a:ext cx="5753903" cy="3324689"/>
          </a:xfrm>
          <a:prstGeom prst="rect">
            <a:avLst/>
          </a:prstGeom>
        </p:spPr>
      </p:pic>
      <p:sp>
        <p:nvSpPr>
          <p:cNvPr id="9" name="TextBox 8">
            <a:extLst>
              <a:ext uri="{FF2B5EF4-FFF2-40B4-BE49-F238E27FC236}">
                <a16:creationId xmlns:a16="http://schemas.microsoft.com/office/drawing/2014/main" id="{F4C3F8AE-FFC9-5D1A-DA2C-2155B35E09AC}"/>
              </a:ext>
            </a:extLst>
          </p:cNvPr>
          <p:cNvSpPr txBox="1"/>
          <p:nvPr/>
        </p:nvSpPr>
        <p:spPr>
          <a:xfrm>
            <a:off x="7046259" y="1911860"/>
            <a:ext cx="2716306" cy="646331"/>
          </a:xfrm>
          <a:prstGeom prst="rect">
            <a:avLst/>
          </a:prstGeom>
          <a:noFill/>
        </p:spPr>
        <p:txBody>
          <a:bodyPr wrap="square">
            <a:spAutoFit/>
          </a:bodyPr>
          <a:lstStyle/>
          <a:p>
            <a:pPr marL="285750" indent="-285750">
              <a:buFont typeface="Arial" panose="020B0604020202020204" pitchFamily="34" charset="0"/>
              <a:buChar char="•"/>
            </a:pPr>
            <a:r>
              <a:rPr lang="en-US" dirty="0" err="1"/>
              <a:t>Regresión</a:t>
            </a:r>
            <a:r>
              <a:rPr lang="en-US" dirty="0"/>
              <a:t> Lineal</a:t>
            </a:r>
          </a:p>
          <a:p>
            <a:pPr marL="285750" indent="-285750">
              <a:buFont typeface="Arial" panose="020B0604020202020204" pitchFamily="34" charset="0"/>
              <a:buChar char="•"/>
            </a:pPr>
            <a:r>
              <a:rPr lang="en-US" dirty="0" err="1"/>
              <a:t>Regresión</a:t>
            </a:r>
            <a:r>
              <a:rPr lang="en-US" dirty="0"/>
              <a:t> </a:t>
            </a:r>
            <a:r>
              <a:rPr lang="en-US" dirty="0" err="1"/>
              <a:t>Logística</a:t>
            </a:r>
            <a:endParaRPr lang="en-US" dirty="0"/>
          </a:p>
        </p:txBody>
      </p:sp>
    </p:spTree>
    <p:extLst>
      <p:ext uri="{BB962C8B-B14F-4D97-AF65-F5344CB8AC3E}">
        <p14:creationId xmlns:p14="http://schemas.microsoft.com/office/powerpoint/2010/main" val="24739706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2" name="TextBox 1">
            <a:extLst>
              <a:ext uri="{FF2B5EF4-FFF2-40B4-BE49-F238E27FC236}">
                <a16:creationId xmlns:a16="http://schemas.microsoft.com/office/drawing/2014/main" id="{380F926F-D566-19A7-B02B-49770310CF72}"/>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Aplicaciones</a:t>
            </a:r>
            <a:endParaRPr lang="en-US" sz="2800" b="1" dirty="0">
              <a:solidFill>
                <a:srgbClr val="00CC00"/>
              </a:solidFill>
            </a:endParaRPr>
          </a:p>
        </p:txBody>
      </p:sp>
      <p:sp>
        <p:nvSpPr>
          <p:cNvPr id="6" name="TextBox 5">
            <a:extLst>
              <a:ext uri="{FF2B5EF4-FFF2-40B4-BE49-F238E27FC236}">
                <a16:creationId xmlns:a16="http://schemas.microsoft.com/office/drawing/2014/main" id="{B2FCE7DF-A015-7D7E-E8EF-A36B47372EE3}"/>
              </a:ext>
            </a:extLst>
          </p:cNvPr>
          <p:cNvSpPr txBox="1"/>
          <p:nvPr/>
        </p:nvSpPr>
        <p:spPr>
          <a:xfrm>
            <a:off x="2164976" y="2317848"/>
            <a:ext cx="7862047" cy="1938992"/>
          </a:xfrm>
          <a:prstGeom prst="rect">
            <a:avLst/>
          </a:prstGeom>
          <a:noFill/>
        </p:spPr>
        <p:txBody>
          <a:bodyPr wrap="square">
            <a:spAutoFit/>
          </a:bodyPr>
          <a:lstStyle/>
          <a:p>
            <a:pPr marL="285750" indent="-285750">
              <a:buFont typeface="Arial" panose="020B0604020202020204" pitchFamily="34" charset="0"/>
              <a:buChar char="•"/>
            </a:pPr>
            <a:r>
              <a:rPr lang="es-ES" sz="2400" dirty="0"/>
              <a:t>Reconocimiento de Voz.</a:t>
            </a:r>
          </a:p>
          <a:p>
            <a:pPr marL="285750" indent="-285750">
              <a:buFont typeface="Arial" panose="020B0604020202020204" pitchFamily="34" charset="0"/>
              <a:buChar char="•"/>
            </a:pPr>
            <a:r>
              <a:rPr lang="es-ES" sz="2400" dirty="0"/>
              <a:t>Detección de fraude en tarjetas de crédito.</a:t>
            </a:r>
          </a:p>
          <a:p>
            <a:pPr marL="285750" indent="-285750">
              <a:buFont typeface="Arial" panose="020B0604020202020204" pitchFamily="34" charset="0"/>
              <a:buChar char="•"/>
            </a:pPr>
            <a:r>
              <a:rPr lang="es-ES" sz="2400" dirty="0"/>
              <a:t>Detectar SPAM en un correo.</a:t>
            </a:r>
          </a:p>
          <a:p>
            <a:pPr marL="285750" indent="-285750">
              <a:buFont typeface="Arial" panose="020B0604020202020204" pitchFamily="34" charset="0"/>
              <a:buChar char="•"/>
            </a:pPr>
            <a:r>
              <a:rPr lang="es-ES" sz="2400" dirty="0"/>
              <a:t>Predicciones de la bolsa de valores.</a:t>
            </a:r>
          </a:p>
          <a:p>
            <a:pPr marL="285750" indent="-285750">
              <a:buFont typeface="Arial" panose="020B0604020202020204" pitchFamily="34" charset="0"/>
              <a:buChar char="•"/>
            </a:pPr>
            <a:r>
              <a:rPr lang="es-ES" sz="2400" dirty="0"/>
              <a:t>Detección de enfermedades.</a:t>
            </a:r>
            <a:endParaRPr lang="en-US" sz="2400" dirty="0"/>
          </a:p>
        </p:txBody>
      </p:sp>
    </p:spTree>
    <p:extLst>
      <p:ext uri="{BB962C8B-B14F-4D97-AF65-F5344CB8AC3E}">
        <p14:creationId xmlns:p14="http://schemas.microsoft.com/office/powerpoint/2010/main" val="934875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Aprendizaje</a:t>
            </a:r>
            <a:r>
              <a:rPr lang="en-US" dirty="0"/>
              <a:t> NO </a:t>
            </a:r>
            <a:r>
              <a:rPr lang="en-US" dirty="0" err="1"/>
              <a:t>Supervizado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21125556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NO </a:t>
            </a:r>
            <a:r>
              <a:rPr lang="en-US" dirty="0" err="1"/>
              <a:t>Supervizado</a:t>
            </a:r>
            <a:endParaRPr lang="en-US" dirty="0"/>
          </a:p>
        </p:txBody>
      </p:sp>
      <p:sp>
        <p:nvSpPr>
          <p:cNvPr id="5" name="TextBox 4">
            <a:extLst>
              <a:ext uri="{FF2B5EF4-FFF2-40B4-BE49-F238E27FC236}">
                <a16:creationId xmlns:a16="http://schemas.microsoft.com/office/drawing/2014/main" id="{B0B26901-43F2-8037-2C12-108E72466D4C}"/>
              </a:ext>
            </a:extLst>
          </p:cNvPr>
          <p:cNvSpPr txBox="1"/>
          <p:nvPr/>
        </p:nvSpPr>
        <p:spPr>
          <a:xfrm>
            <a:off x="421340" y="1432156"/>
            <a:ext cx="11259671" cy="1477328"/>
          </a:xfrm>
          <a:prstGeom prst="rect">
            <a:avLst/>
          </a:prstGeom>
          <a:noFill/>
        </p:spPr>
        <p:txBody>
          <a:bodyPr wrap="square">
            <a:spAutoFit/>
          </a:bodyPr>
          <a:lstStyle/>
          <a:p>
            <a:r>
              <a:rPr lang="es-ES" dirty="0"/>
              <a:t>El aprendizaje no supervisado es aquél que no requiere de ningún etiquetado previo de los casos, se basa en los datos tal y como los recibe y su objetivo es determinar relaciones de similitud, diferencia o asociación. En el aprendizaje no supervisado para un conjunto de datos de entrada, no conocemos de antemano los datos de salida. El objetivo del aprendizaje no supervisado es encontrar las regularidades o patrones en la entrada.</a:t>
            </a:r>
            <a:endParaRPr lang="en-US" dirty="0"/>
          </a:p>
        </p:txBody>
      </p:sp>
      <p:pic>
        <p:nvPicPr>
          <p:cNvPr id="8" name="Picture 7">
            <a:extLst>
              <a:ext uri="{FF2B5EF4-FFF2-40B4-BE49-F238E27FC236}">
                <a16:creationId xmlns:a16="http://schemas.microsoft.com/office/drawing/2014/main" id="{FFF0A4F9-F0E3-956F-4EF0-0435A8A7FFF3}"/>
              </a:ext>
            </a:extLst>
          </p:cNvPr>
          <p:cNvPicPr>
            <a:picLocks noChangeAspect="1"/>
          </p:cNvPicPr>
          <p:nvPr/>
        </p:nvPicPr>
        <p:blipFill>
          <a:blip r:embed="rId2"/>
          <a:stretch>
            <a:fillRect/>
          </a:stretch>
        </p:blipFill>
        <p:spPr>
          <a:xfrm>
            <a:off x="3229750" y="2678661"/>
            <a:ext cx="7228145" cy="4051106"/>
          </a:xfrm>
          <a:prstGeom prst="rect">
            <a:avLst/>
          </a:prstGeom>
        </p:spPr>
      </p:pic>
    </p:spTree>
    <p:extLst>
      <p:ext uri="{BB962C8B-B14F-4D97-AF65-F5344CB8AC3E}">
        <p14:creationId xmlns:p14="http://schemas.microsoft.com/office/powerpoint/2010/main" val="657115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NO </a:t>
            </a:r>
            <a:r>
              <a:rPr lang="en-US" dirty="0" err="1"/>
              <a:t>Supervizado</a:t>
            </a:r>
            <a:endParaRPr lang="en-US" dirty="0"/>
          </a:p>
        </p:txBody>
      </p:sp>
      <p:sp>
        <p:nvSpPr>
          <p:cNvPr id="2" name="TextBox 1">
            <a:extLst>
              <a:ext uri="{FF2B5EF4-FFF2-40B4-BE49-F238E27FC236}">
                <a16:creationId xmlns:a16="http://schemas.microsoft.com/office/drawing/2014/main" id="{F4B8E108-6771-9641-8B28-2A40EF3CB609}"/>
              </a:ext>
            </a:extLst>
          </p:cNvPr>
          <p:cNvSpPr txBox="1"/>
          <p:nvPr/>
        </p:nvSpPr>
        <p:spPr>
          <a:xfrm>
            <a:off x="491971" y="1388640"/>
            <a:ext cx="6096000" cy="523220"/>
          </a:xfrm>
          <a:prstGeom prst="rect">
            <a:avLst/>
          </a:prstGeom>
          <a:noFill/>
        </p:spPr>
        <p:txBody>
          <a:bodyPr wrap="square">
            <a:spAutoFit/>
          </a:bodyPr>
          <a:lstStyle/>
          <a:p>
            <a:r>
              <a:rPr lang="en-US" sz="2800" b="1" dirty="0">
                <a:solidFill>
                  <a:srgbClr val="00CC00"/>
                </a:solidFill>
              </a:rPr>
              <a:t>Clustering</a:t>
            </a:r>
          </a:p>
        </p:txBody>
      </p:sp>
      <p:pic>
        <p:nvPicPr>
          <p:cNvPr id="5" name="Picture 4">
            <a:extLst>
              <a:ext uri="{FF2B5EF4-FFF2-40B4-BE49-F238E27FC236}">
                <a16:creationId xmlns:a16="http://schemas.microsoft.com/office/drawing/2014/main" id="{F761DDA2-8E81-F43D-98BA-8EEB746CF8BB}"/>
              </a:ext>
            </a:extLst>
          </p:cNvPr>
          <p:cNvPicPr>
            <a:picLocks noChangeAspect="1"/>
          </p:cNvPicPr>
          <p:nvPr/>
        </p:nvPicPr>
        <p:blipFill rotWithShape="1">
          <a:blip r:embed="rId2"/>
          <a:srcRect l="8317" b="13403"/>
          <a:stretch/>
        </p:blipFill>
        <p:spPr>
          <a:xfrm>
            <a:off x="312509" y="1911860"/>
            <a:ext cx="5091953" cy="2895554"/>
          </a:xfrm>
          <a:prstGeom prst="rect">
            <a:avLst/>
          </a:prstGeom>
        </p:spPr>
      </p:pic>
      <p:sp>
        <p:nvSpPr>
          <p:cNvPr id="7" name="TextBox 6">
            <a:extLst>
              <a:ext uri="{FF2B5EF4-FFF2-40B4-BE49-F238E27FC236}">
                <a16:creationId xmlns:a16="http://schemas.microsoft.com/office/drawing/2014/main" id="{2A39E651-93D1-F3E1-130C-58078FB569B1}"/>
              </a:ext>
            </a:extLst>
          </p:cNvPr>
          <p:cNvSpPr txBox="1"/>
          <p:nvPr/>
        </p:nvSpPr>
        <p:spPr>
          <a:xfrm>
            <a:off x="4361895" y="1629542"/>
            <a:ext cx="6096000" cy="923330"/>
          </a:xfrm>
          <a:prstGeom prst="rect">
            <a:avLst/>
          </a:prstGeom>
          <a:noFill/>
        </p:spPr>
        <p:txBody>
          <a:bodyPr wrap="square">
            <a:spAutoFit/>
          </a:bodyPr>
          <a:lstStyle/>
          <a:p>
            <a:r>
              <a:rPr lang="es-ES" dirty="0"/>
              <a:t>Se buscan aquellos elementos que son similares entre sí y distintas de las demás para formar agrupaciones de los datos llamadas </a:t>
            </a:r>
            <a:r>
              <a:rPr lang="es-ES" dirty="0" err="1"/>
              <a:t>clusters</a:t>
            </a:r>
            <a:r>
              <a:rPr lang="es-ES" dirty="0"/>
              <a:t>.</a:t>
            </a:r>
            <a:endParaRPr lang="en-US" dirty="0"/>
          </a:p>
        </p:txBody>
      </p:sp>
      <p:pic>
        <p:nvPicPr>
          <p:cNvPr id="9" name="Picture 8">
            <a:extLst>
              <a:ext uri="{FF2B5EF4-FFF2-40B4-BE49-F238E27FC236}">
                <a16:creationId xmlns:a16="http://schemas.microsoft.com/office/drawing/2014/main" id="{90C95A28-6A9F-57DA-21F5-58269D56C2D6}"/>
              </a:ext>
            </a:extLst>
          </p:cNvPr>
          <p:cNvPicPr>
            <a:picLocks noChangeAspect="1"/>
          </p:cNvPicPr>
          <p:nvPr/>
        </p:nvPicPr>
        <p:blipFill>
          <a:blip r:embed="rId3"/>
          <a:stretch>
            <a:fillRect/>
          </a:stretch>
        </p:blipFill>
        <p:spPr>
          <a:xfrm>
            <a:off x="5474933" y="3770014"/>
            <a:ext cx="4851162" cy="2916887"/>
          </a:xfrm>
          <a:prstGeom prst="rect">
            <a:avLst/>
          </a:prstGeom>
        </p:spPr>
      </p:pic>
      <p:sp>
        <p:nvSpPr>
          <p:cNvPr id="11" name="TextBox 10">
            <a:extLst>
              <a:ext uri="{FF2B5EF4-FFF2-40B4-BE49-F238E27FC236}">
                <a16:creationId xmlns:a16="http://schemas.microsoft.com/office/drawing/2014/main" id="{75098B87-EC81-6398-D654-8A0BF23ED61D}"/>
              </a:ext>
            </a:extLst>
          </p:cNvPr>
          <p:cNvSpPr txBox="1"/>
          <p:nvPr/>
        </p:nvSpPr>
        <p:spPr>
          <a:xfrm>
            <a:off x="8294864" y="2552872"/>
            <a:ext cx="3048000" cy="1477328"/>
          </a:xfrm>
          <a:prstGeom prst="rect">
            <a:avLst/>
          </a:prstGeom>
          <a:noFill/>
        </p:spPr>
        <p:txBody>
          <a:bodyPr wrap="square">
            <a:spAutoFit/>
          </a:bodyPr>
          <a:lstStyle/>
          <a:p>
            <a:pPr marL="285750" indent="-285750">
              <a:buFont typeface="Arial" panose="020B0604020202020204" pitchFamily="34" charset="0"/>
              <a:buChar char="•"/>
            </a:pPr>
            <a:r>
              <a:rPr lang="en-US" dirty="0"/>
              <a:t>K-means</a:t>
            </a:r>
          </a:p>
          <a:p>
            <a:pPr marL="285750" indent="-285750">
              <a:buFont typeface="Arial" panose="020B0604020202020204" pitchFamily="34" charset="0"/>
              <a:buChar char="•"/>
            </a:pPr>
            <a:r>
              <a:rPr lang="en-US" dirty="0"/>
              <a:t>Gaussian mixtures</a:t>
            </a:r>
          </a:p>
          <a:p>
            <a:pPr marL="285750" indent="-285750">
              <a:buFont typeface="Arial" panose="020B0604020202020204" pitchFamily="34" charset="0"/>
              <a:buChar char="•"/>
            </a:pPr>
            <a:r>
              <a:rPr lang="en-US" dirty="0"/>
              <a:t>Clustering </a:t>
            </a:r>
            <a:r>
              <a:rPr lang="en-US" dirty="0" err="1"/>
              <a:t>jerárquico</a:t>
            </a:r>
            <a:endParaRPr lang="en-US" dirty="0"/>
          </a:p>
          <a:p>
            <a:pPr marL="285750" indent="-285750">
              <a:buFont typeface="Arial" panose="020B0604020202020204" pitchFamily="34" charset="0"/>
              <a:buChar char="•"/>
            </a:pPr>
            <a:r>
              <a:rPr lang="en-US" dirty="0"/>
              <a:t>Spectral clustering</a:t>
            </a:r>
          </a:p>
          <a:p>
            <a:pPr marL="285750" indent="-285750">
              <a:buFont typeface="Arial" panose="020B0604020202020204" pitchFamily="34" charset="0"/>
              <a:buChar char="•"/>
            </a:pPr>
            <a:r>
              <a:rPr lang="en-US" dirty="0"/>
              <a:t>...</a:t>
            </a:r>
          </a:p>
        </p:txBody>
      </p:sp>
    </p:spTree>
    <p:extLst>
      <p:ext uri="{BB962C8B-B14F-4D97-AF65-F5344CB8AC3E}">
        <p14:creationId xmlns:p14="http://schemas.microsoft.com/office/powerpoint/2010/main" val="3541350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Introducción</a:t>
            </a:r>
            <a:r>
              <a:rPr lang="en-US" dirty="0"/>
              <a:t> a Machine Learning</a:t>
            </a:r>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12317879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NO </a:t>
            </a:r>
            <a:r>
              <a:rPr lang="en-US" dirty="0" err="1"/>
              <a:t>Supervizado</a:t>
            </a:r>
            <a:endParaRPr lang="en-US" dirty="0"/>
          </a:p>
        </p:txBody>
      </p:sp>
      <p:pic>
        <p:nvPicPr>
          <p:cNvPr id="5" name="Picture 4">
            <a:extLst>
              <a:ext uri="{FF2B5EF4-FFF2-40B4-BE49-F238E27FC236}">
                <a16:creationId xmlns:a16="http://schemas.microsoft.com/office/drawing/2014/main" id="{C7C69EDA-0FA1-7151-1DD8-54F017ADB37C}"/>
              </a:ext>
            </a:extLst>
          </p:cNvPr>
          <p:cNvPicPr>
            <a:picLocks noChangeAspect="1"/>
          </p:cNvPicPr>
          <p:nvPr/>
        </p:nvPicPr>
        <p:blipFill>
          <a:blip r:embed="rId2"/>
          <a:stretch>
            <a:fillRect/>
          </a:stretch>
        </p:blipFill>
        <p:spPr>
          <a:xfrm>
            <a:off x="2168302" y="1721747"/>
            <a:ext cx="8554644" cy="4544059"/>
          </a:xfrm>
          <a:prstGeom prst="rect">
            <a:avLst/>
          </a:prstGeom>
        </p:spPr>
      </p:pic>
    </p:spTree>
    <p:extLst>
      <p:ext uri="{BB962C8B-B14F-4D97-AF65-F5344CB8AC3E}">
        <p14:creationId xmlns:p14="http://schemas.microsoft.com/office/powerpoint/2010/main" val="41561679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NO </a:t>
            </a:r>
            <a:r>
              <a:rPr lang="en-US" dirty="0" err="1"/>
              <a:t>Supervizado</a:t>
            </a:r>
            <a:endParaRPr lang="en-US" dirty="0"/>
          </a:p>
        </p:txBody>
      </p:sp>
      <p:sp>
        <p:nvSpPr>
          <p:cNvPr id="2" name="TextBox 1">
            <a:extLst>
              <a:ext uri="{FF2B5EF4-FFF2-40B4-BE49-F238E27FC236}">
                <a16:creationId xmlns:a16="http://schemas.microsoft.com/office/drawing/2014/main" id="{F4B8E108-6771-9641-8B28-2A40EF3CB609}"/>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Reducción</a:t>
            </a:r>
            <a:r>
              <a:rPr lang="en-US" sz="2800" b="1" dirty="0">
                <a:solidFill>
                  <a:srgbClr val="00CC00"/>
                </a:solidFill>
              </a:rPr>
              <a:t> de </a:t>
            </a:r>
            <a:r>
              <a:rPr lang="en-US" sz="2800" b="1" dirty="0" err="1">
                <a:solidFill>
                  <a:srgbClr val="00CC00"/>
                </a:solidFill>
              </a:rPr>
              <a:t>Dimensionalidad</a:t>
            </a:r>
            <a:endParaRPr lang="en-US" sz="2800" b="1" dirty="0">
              <a:solidFill>
                <a:srgbClr val="00CC00"/>
              </a:solidFill>
            </a:endParaRPr>
          </a:p>
        </p:txBody>
      </p:sp>
      <p:sp>
        <p:nvSpPr>
          <p:cNvPr id="6" name="TextBox 5">
            <a:extLst>
              <a:ext uri="{FF2B5EF4-FFF2-40B4-BE49-F238E27FC236}">
                <a16:creationId xmlns:a16="http://schemas.microsoft.com/office/drawing/2014/main" id="{0DC96D94-C1D0-F220-980D-463E6F475A14}"/>
              </a:ext>
            </a:extLst>
          </p:cNvPr>
          <p:cNvSpPr txBox="1"/>
          <p:nvPr/>
        </p:nvSpPr>
        <p:spPr>
          <a:xfrm>
            <a:off x="1174376" y="2178441"/>
            <a:ext cx="9672917" cy="646331"/>
          </a:xfrm>
          <a:prstGeom prst="rect">
            <a:avLst/>
          </a:prstGeom>
          <a:noFill/>
        </p:spPr>
        <p:txBody>
          <a:bodyPr wrap="square">
            <a:spAutoFit/>
          </a:bodyPr>
          <a:lstStyle/>
          <a:p>
            <a:r>
              <a:rPr lang="es-ES" dirty="0"/>
              <a:t>Se trata de reducir el número de variables de una colección de datos, a partir de técnicas de asociación, correlación, consistencia en variables de tipo continúo.</a:t>
            </a:r>
            <a:endParaRPr lang="en-US" dirty="0"/>
          </a:p>
        </p:txBody>
      </p:sp>
      <p:pic>
        <p:nvPicPr>
          <p:cNvPr id="2050" name="Picture 2">
            <a:extLst>
              <a:ext uri="{FF2B5EF4-FFF2-40B4-BE49-F238E27FC236}">
                <a16:creationId xmlns:a16="http://schemas.microsoft.com/office/drawing/2014/main" id="{C2B3BA12-9E1C-3D87-498D-5A78361D48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0949" y="3383336"/>
            <a:ext cx="257175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529E5E35-D9B4-99D0-F0FC-DB053C2A92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8159" y="3429000"/>
            <a:ext cx="2857500" cy="2581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31976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Aprendizaje</a:t>
            </a:r>
            <a:r>
              <a:rPr lang="en-US" dirty="0"/>
              <a:t> </a:t>
            </a:r>
            <a:r>
              <a:rPr lang="en-US" dirty="0" err="1"/>
              <a:t>por</a:t>
            </a:r>
            <a:r>
              <a:rPr lang="en-US" dirty="0"/>
              <a:t> </a:t>
            </a:r>
            <a:r>
              <a:rPr lang="en-US" dirty="0" err="1"/>
              <a:t>Refuerzo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35878191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por</a:t>
            </a:r>
            <a:r>
              <a:rPr lang="en-US" dirty="0"/>
              <a:t> </a:t>
            </a:r>
            <a:r>
              <a:rPr lang="en-US" dirty="0" err="1"/>
              <a:t>Refuerzo</a:t>
            </a:r>
            <a:endParaRPr lang="en-US" dirty="0"/>
          </a:p>
        </p:txBody>
      </p:sp>
      <p:sp>
        <p:nvSpPr>
          <p:cNvPr id="5" name="TextBox 4">
            <a:extLst>
              <a:ext uri="{FF2B5EF4-FFF2-40B4-BE49-F238E27FC236}">
                <a16:creationId xmlns:a16="http://schemas.microsoft.com/office/drawing/2014/main" id="{E6B19F77-5439-A571-3235-AE4FA8A5082F}"/>
              </a:ext>
            </a:extLst>
          </p:cNvPr>
          <p:cNvSpPr txBox="1"/>
          <p:nvPr/>
        </p:nvSpPr>
        <p:spPr>
          <a:xfrm>
            <a:off x="277906" y="1284692"/>
            <a:ext cx="11223812" cy="1477328"/>
          </a:xfrm>
          <a:prstGeom prst="rect">
            <a:avLst/>
          </a:prstGeom>
          <a:noFill/>
        </p:spPr>
        <p:txBody>
          <a:bodyPr wrap="square">
            <a:spAutoFit/>
          </a:bodyPr>
          <a:lstStyle/>
          <a:p>
            <a:r>
              <a:rPr lang="es-ES" dirty="0"/>
              <a:t>En algunas aplicaciones, la salida del sistema es una secuencia de acciones. En tal caso, una sola acción no es importante; lo importante es la política que es la secuencia de acciones correctas para alcanzar la meta, es decir, una acción es buena si es parte de una buena política. En tal caso, el programa de aprendizaje automático debe ser capaz de evaluar la bondad de las políticas y aprender de secuencias de buenas acciones pasadas para poder generar una política.</a:t>
            </a:r>
            <a:endParaRPr lang="en-US" dirty="0"/>
          </a:p>
        </p:txBody>
      </p:sp>
      <p:pic>
        <p:nvPicPr>
          <p:cNvPr id="8" name="Picture 7">
            <a:extLst>
              <a:ext uri="{FF2B5EF4-FFF2-40B4-BE49-F238E27FC236}">
                <a16:creationId xmlns:a16="http://schemas.microsoft.com/office/drawing/2014/main" id="{B62BF1D3-2D7E-E7A7-A686-5120D1833FBF}"/>
              </a:ext>
            </a:extLst>
          </p:cNvPr>
          <p:cNvPicPr>
            <a:picLocks noChangeAspect="1"/>
          </p:cNvPicPr>
          <p:nvPr/>
        </p:nvPicPr>
        <p:blipFill rotWithShape="1">
          <a:blip r:embed="rId4"/>
          <a:srcRect t="18700" b="9318"/>
          <a:stretch/>
        </p:blipFill>
        <p:spPr>
          <a:xfrm>
            <a:off x="393809" y="2841812"/>
            <a:ext cx="8079926" cy="2653553"/>
          </a:xfrm>
          <a:prstGeom prst="rect">
            <a:avLst/>
          </a:prstGeom>
        </p:spPr>
      </p:pic>
      <p:pic>
        <p:nvPicPr>
          <p:cNvPr id="10" name="Picture 9">
            <a:extLst>
              <a:ext uri="{FF2B5EF4-FFF2-40B4-BE49-F238E27FC236}">
                <a16:creationId xmlns:a16="http://schemas.microsoft.com/office/drawing/2014/main" id="{F443081D-5E3D-6315-70E2-DAAAD874376E}"/>
              </a:ext>
            </a:extLst>
          </p:cNvPr>
          <p:cNvPicPr>
            <a:picLocks noChangeAspect="1"/>
          </p:cNvPicPr>
          <p:nvPr/>
        </p:nvPicPr>
        <p:blipFill>
          <a:blip r:embed="rId5"/>
          <a:stretch>
            <a:fillRect/>
          </a:stretch>
        </p:blipFill>
        <p:spPr>
          <a:xfrm>
            <a:off x="7670538" y="5033246"/>
            <a:ext cx="3831180" cy="1477329"/>
          </a:xfrm>
          <a:prstGeom prst="rect">
            <a:avLst/>
          </a:prstGeom>
        </p:spPr>
      </p:pic>
      <p:pic>
        <p:nvPicPr>
          <p:cNvPr id="12" name="1118_EmergentAI_open_1920x1080_Lede_v2_MY">
            <a:hlinkClick r:id="" action="ppaction://media"/>
            <a:extLst>
              <a:ext uri="{FF2B5EF4-FFF2-40B4-BE49-F238E27FC236}">
                <a16:creationId xmlns:a16="http://schemas.microsoft.com/office/drawing/2014/main" id="{5322BA90-AA2E-FBDC-7A24-83C2D41F264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736585" y="2939062"/>
            <a:ext cx="3159579" cy="177726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146968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6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por</a:t>
            </a:r>
            <a:r>
              <a:rPr lang="en-US" dirty="0"/>
              <a:t> </a:t>
            </a:r>
            <a:r>
              <a:rPr lang="en-US" dirty="0" err="1"/>
              <a:t>Refuerzo</a:t>
            </a:r>
            <a:endParaRPr lang="en-US" dirty="0"/>
          </a:p>
        </p:txBody>
      </p:sp>
      <p:pic>
        <p:nvPicPr>
          <p:cNvPr id="12" name="1118_EmergentAI_open_1920x1080_Lede_v2_MY">
            <a:hlinkClick r:id="" action="ppaction://media"/>
            <a:extLst>
              <a:ext uri="{FF2B5EF4-FFF2-40B4-BE49-F238E27FC236}">
                <a16:creationId xmlns:a16="http://schemas.microsoft.com/office/drawing/2014/main" id="{5322BA90-AA2E-FBDC-7A24-83C2D41F264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43955" y="1626864"/>
            <a:ext cx="7835152" cy="440727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389416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6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Ecosistema</a:t>
            </a:r>
            <a:r>
              <a:rPr lang="en-US" dirty="0"/>
              <a:t> de Machine Learning</a:t>
            </a:r>
          </a:p>
        </p:txBody>
      </p:sp>
      <p:pic>
        <p:nvPicPr>
          <p:cNvPr id="4098" name="Picture 2" descr="Machine Learning applied to DiimeAnalytics | by Gonzalo Aizpun | Steplix |  Medium">
            <a:extLst>
              <a:ext uri="{FF2B5EF4-FFF2-40B4-BE49-F238E27FC236}">
                <a16:creationId xmlns:a16="http://schemas.microsoft.com/office/drawing/2014/main" id="{978A6E07-15C3-3466-5071-6592F6AA9B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8652" y="1497107"/>
            <a:ext cx="7425055" cy="502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63274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Numpy</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r>
              <a:rPr lang="en-US" dirty="0" err="1"/>
              <a:t>Computación</a:t>
            </a:r>
            <a:r>
              <a:rPr lang="en-US" dirty="0"/>
              <a:t> </a:t>
            </a:r>
            <a:r>
              <a:rPr lang="en-US" dirty="0" err="1"/>
              <a:t>Numérica</a:t>
            </a:r>
            <a:r>
              <a:rPr lang="en-US" dirty="0"/>
              <a:t> </a:t>
            </a:r>
            <a:r>
              <a:rPr lang="en-US" dirty="0" err="1"/>
              <a:t>en</a:t>
            </a:r>
            <a:r>
              <a:rPr lang="en-US" dirty="0"/>
              <a:t> Python</a:t>
            </a:r>
          </a:p>
        </p:txBody>
      </p:sp>
    </p:spTree>
    <p:extLst>
      <p:ext uri="{BB962C8B-B14F-4D97-AF65-F5344CB8AC3E}">
        <p14:creationId xmlns:p14="http://schemas.microsoft.com/office/powerpoint/2010/main" val="35731958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sp>
        <p:nvSpPr>
          <p:cNvPr id="4" name="Content Placeholder 2">
            <a:extLst>
              <a:ext uri="{FF2B5EF4-FFF2-40B4-BE49-F238E27FC236}">
                <a16:creationId xmlns:a16="http://schemas.microsoft.com/office/drawing/2014/main" id="{187EB580-B984-0F26-C1B2-FDC94983E0E3}"/>
              </a:ext>
            </a:extLst>
          </p:cNvPr>
          <p:cNvSpPr>
            <a:spLocks noGrp="1"/>
          </p:cNvSpPr>
          <p:nvPr>
            <p:ph idx="1"/>
          </p:nvPr>
        </p:nvSpPr>
        <p:spPr>
          <a:xfrm>
            <a:off x="1686294" y="2876550"/>
            <a:ext cx="10266740" cy="3379787"/>
          </a:xfrm>
        </p:spPr>
        <p:txBody>
          <a:bodyPr/>
          <a:lstStyle/>
          <a:p>
            <a:r>
              <a:rPr lang="es-CO" dirty="0" err="1"/>
              <a:t>Numpy</a:t>
            </a:r>
            <a:r>
              <a:rPr lang="es-CO" dirty="0"/>
              <a:t>, </a:t>
            </a:r>
            <a:r>
              <a:rPr lang="es-CO" dirty="0" err="1"/>
              <a:t>Scipy</a:t>
            </a:r>
            <a:r>
              <a:rPr lang="es-CO" dirty="0"/>
              <a:t>, y </a:t>
            </a:r>
            <a:r>
              <a:rPr lang="es-CO" dirty="0" err="1"/>
              <a:t>Matplotlib</a:t>
            </a:r>
            <a:r>
              <a:rPr lang="es-CO" dirty="0"/>
              <a:t> proveen a Python de funciones similares a las de MATLAB.</a:t>
            </a:r>
          </a:p>
          <a:p>
            <a:endParaRPr lang="es-CO" dirty="0"/>
          </a:p>
          <a:p>
            <a:r>
              <a:rPr lang="es-CO" dirty="0"/>
              <a:t>Características de </a:t>
            </a:r>
            <a:r>
              <a:rPr lang="es-CO" dirty="0" err="1"/>
              <a:t>Numpy</a:t>
            </a:r>
            <a:r>
              <a:rPr lang="es-CO" dirty="0"/>
              <a:t>:</a:t>
            </a:r>
          </a:p>
          <a:p>
            <a:pPr lvl="1"/>
            <a:r>
              <a:rPr lang="es-CO" dirty="0"/>
              <a:t>Trabaja con </a:t>
            </a:r>
            <a:r>
              <a:rPr lang="es-CO" dirty="0" err="1"/>
              <a:t>arrays</a:t>
            </a:r>
            <a:r>
              <a:rPr lang="es-CO" dirty="0"/>
              <a:t> multidimensionales </a:t>
            </a:r>
            <a:r>
              <a:rPr lang="es-CO" dirty="0" err="1"/>
              <a:t>arrays</a:t>
            </a:r>
            <a:r>
              <a:rPr lang="es-CO" dirty="0"/>
              <a:t> (matrices)</a:t>
            </a:r>
          </a:p>
          <a:p>
            <a:pPr lvl="1"/>
            <a:r>
              <a:rPr lang="es-CO" dirty="0"/>
              <a:t>Rápido cálculo numérico (matemática de matrices)</a:t>
            </a:r>
          </a:p>
          <a:p>
            <a:pPr lvl="1"/>
            <a:r>
              <a:rPr lang="es-CO" dirty="0"/>
              <a:t>Funciones matemáticas de alto nivel. </a:t>
            </a:r>
          </a:p>
        </p:txBody>
      </p:sp>
      <p:pic>
        <p:nvPicPr>
          <p:cNvPr id="8194" name="Picture 2" descr="NumPy - Wikipedia">
            <a:extLst>
              <a:ext uri="{FF2B5EF4-FFF2-40B4-BE49-F238E27FC236}">
                <a16:creationId xmlns:a16="http://schemas.microsoft.com/office/drawing/2014/main" id="{BFF9CAB7-A762-54D0-0D70-F5B039489E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116" y="1369919"/>
            <a:ext cx="3190875" cy="1428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63231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116" y="1369919"/>
            <a:ext cx="3190875" cy="1428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C131EB7-AC53-549F-5D18-7176C3CEDFD8}"/>
              </a:ext>
            </a:extLst>
          </p:cNvPr>
          <p:cNvSpPr txBox="1"/>
          <p:nvPr/>
        </p:nvSpPr>
        <p:spPr>
          <a:xfrm>
            <a:off x="1952625" y="2867025"/>
            <a:ext cx="8991600" cy="1477328"/>
          </a:xfrm>
          <a:prstGeom prst="rect">
            <a:avLst/>
          </a:prstGeom>
          <a:noFill/>
        </p:spPr>
        <p:txBody>
          <a:bodyPr wrap="square" rtlCol="0">
            <a:spAutoFit/>
          </a:bodyPr>
          <a:lstStyle/>
          <a:p>
            <a:r>
              <a:rPr lang="en-US" dirty="0"/>
              <a:t>Python es </a:t>
            </a:r>
            <a:r>
              <a:rPr lang="en-US" dirty="0" err="1"/>
              <a:t>extremadamente</a:t>
            </a:r>
            <a:r>
              <a:rPr lang="en-US" dirty="0"/>
              <a:t> lento </a:t>
            </a:r>
            <a:r>
              <a:rPr lang="en-US" dirty="0" err="1"/>
              <a:t>en</a:t>
            </a:r>
            <a:r>
              <a:rPr lang="en-US" dirty="0"/>
              <a:t> </a:t>
            </a:r>
            <a:r>
              <a:rPr lang="en-US" dirty="0" err="1"/>
              <a:t>cálculos</a:t>
            </a:r>
            <a:r>
              <a:rPr lang="en-US" dirty="0"/>
              <a:t> </a:t>
            </a:r>
            <a:r>
              <a:rPr lang="en-US" dirty="0" err="1"/>
              <a:t>numéricos</a:t>
            </a:r>
            <a:r>
              <a:rPr lang="en-US" dirty="0"/>
              <a:t>.</a:t>
            </a:r>
          </a:p>
          <a:p>
            <a:endParaRPr lang="en-US" dirty="0"/>
          </a:p>
          <a:p>
            <a:r>
              <a:rPr lang="en-US" dirty="0"/>
              <a:t>	</a:t>
            </a:r>
            <a:r>
              <a:rPr lang="en-US" dirty="0" err="1"/>
              <a:t>En</a:t>
            </a:r>
            <a:r>
              <a:rPr lang="en-US" dirty="0"/>
              <a:t> </a:t>
            </a:r>
            <a:r>
              <a:rPr lang="en-US" dirty="0" err="1"/>
              <a:t>una</a:t>
            </a:r>
            <a:r>
              <a:rPr lang="en-US" dirty="0"/>
              <a:t> </a:t>
            </a:r>
            <a:r>
              <a:rPr lang="en-US" dirty="0" err="1"/>
              <a:t>multiplicación</a:t>
            </a:r>
            <a:r>
              <a:rPr lang="en-US" dirty="0"/>
              <a:t> de matrices de 1000 x 1000:</a:t>
            </a:r>
          </a:p>
          <a:p>
            <a:pPr marL="1657350" lvl="3" indent="-285750">
              <a:buFont typeface="Arial" panose="020B0604020202020204" pitchFamily="34" charset="0"/>
              <a:buChar char="•"/>
            </a:pPr>
            <a:r>
              <a:rPr lang="en-US" dirty="0"/>
              <a:t>Python &gt; 10 min</a:t>
            </a:r>
          </a:p>
          <a:p>
            <a:pPr marL="1657350" lvl="3" indent="-285750">
              <a:buFont typeface="Arial" panose="020B0604020202020204" pitchFamily="34" charset="0"/>
              <a:buChar char="•"/>
            </a:pPr>
            <a:r>
              <a:rPr lang="en-US" dirty="0" err="1"/>
              <a:t>Numpy</a:t>
            </a:r>
            <a:r>
              <a:rPr lang="en-US" dirty="0"/>
              <a:t> ~ 0.03 </a:t>
            </a:r>
            <a:r>
              <a:rPr lang="en-US" dirty="0" err="1"/>
              <a:t>segundos</a:t>
            </a:r>
            <a:r>
              <a:rPr lang="en-US" dirty="0"/>
              <a:t> </a:t>
            </a:r>
          </a:p>
        </p:txBody>
      </p:sp>
    </p:spTree>
    <p:extLst>
      <p:ext uri="{BB962C8B-B14F-4D97-AF65-F5344CB8AC3E}">
        <p14:creationId xmlns:p14="http://schemas.microsoft.com/office/powerpoint/2010/main" val="36284849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116" y="1369919"/>
            <a:ext cx="3190875" cy="1428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C131EB7-AC53-549F-5D18-7176C3CEDFD8}"/>
              </a:ext>
            </a:extLst>
          </p:cNvPr>
          <p:cNvSpPr txBox="1"/>
          <p:nvPr/>
        </p:nvSpPr>
        <p:spPr>
          <a:xfrm>
            <a:off x="1952625" y="2867025"/>
            <a:ext cx="8991600" cy="2862322"/>
          </a:xfrm>
          <a:prstGeom prst="rect">
            <a:avLst/>
          </a:prstGeom>
          <a:noFill/>
        </p:spPr>
        <p:txBody>
          <a:bodyPr wrap="square" rtlCol="0">
            <a:spAutoFit/>
          </a:bodyPr>
          <a:lstStyle/>
          <a:p>
            <a:pPr marL="514350" indent="-514350">
              <a:buFont typeface="+mj-lt"/>
              <a:buAutoNum type="arabicPeriod"/>
            </a:pPr>
            <a:r>
              <a:rPr lang="en-US" dirty="0"/>
              <a:t>Arrays</a:t>
            </a:r>
          </a:p>
          <a:p>
            <a:pPr marL="971550" lvl="1" indent="-514350">
              <a:buFont typeface="Arial" panose="020B0604020202020204" pitchFamily="34" charset="0"/>
              <a:buChar char="•"/>
            </a:pPr>
            <a:r>
              <a:rPr lang="en-US" b="1" dirty="0"/>
              <a:t>Vectors</a:t>
            </a:r>
          </a:p>
          <a:p>
            <a:pPr marL="971550" lvl="1" indent="-514350">
              <a:buFont typeface="Arial" panose="020B0604020202020204" pitchFamily="34" charset="0"/>
              <a:buChar char="•"/>
            </a:pPr>
            <a:r>
              <a:rPr lang="en-US" b="1" dirty="0"/>
              <a:t>Matrices</a:t>
            </a:r>
          </a:p>
          <a:p>
            <a:pPr marL="971550" lvl="1" indent="-514350">
              <a:buFont typeface="Arial" panose="020B0604020202020204" pitchFamily="34" charset="0"/>
              <a:buChar char="•"/>
            </a:pPr>
            <a:r>
              <a:rPr lang="en-US" b="1" dirty="0"/>
              <a:t>Images</a:t>
            </a:r>
          </a:p>
          <a:p>
            <a:pPr marL="971550" lvl="1" indent="-514350">
              <a:buFont typeface="Arial" panose="020B0604020202020204" pitchFamily="34" charset="0"/>
              <a:buChar char="•"/>
            </a:pPr>
            <a:r>
              <a:rPr lang="en-US" b="1" dirty="0"/>
              <a:t>Tensors</a:t>
            </a:r>
          </a:p>
          <a:p>
            <a:pPr marL="971550" lvl="1" indent="-514350">
              <a:buFont typeface="Arial" panose="020B0604020202020204" pitchFamily="34" charset="0"/>
              <a:buChar char="•"/>
            </a:pPr>
            <a:r>
              <a:rPr lang="en-US" b="1" dirty="0" err="1"/>
              <a:t>ConvNets</a:t>
            </a:r>
            <a:endParaRPr lang="en-US" b="1" dirty="0"/>
          </a:p>
          <a:p>
            <a:pPr marL="514350" indent="-514350">
              <a:buFont typeface="+mj-lt"/>
              <a:buAutoNum type="arabicPeriod"/>
            </a:pPr>
            <a:r>
              <a:rPr lang="en-US" dirty="0"/>
              <a:t>Shaping and transposition</a:t>
            </a:r>
          </a:p>
          <a:p>
            <a:pPr marL="514350" indent="-514350">
              <a:buFont typeface="+mj-lt"/>
              <a:buAutoNum type="arabicPeriod"/>
            </a:pPr>
            <a:r>
              <a:rPr lang="en-US" dirty="0"/>
              <a:t>Mathematical Operations</a:t>
            </a:r>
          </a:p>
          <a:p>
            <a:pPr marL="514350" indent="-514350">
              <a:buFont typeface="+mj-lt"/>
              <a:buAutoNum type="arabicPeriod"/>
            </a:pPr>
            <a:r>
              <a:rPr lang="en-US" dirty="0"/>
              <a:t>Indexing and slicing</a:t>
            </a:r>
          </a:p>
          <a:p>
            <a:endParaRPr lang="en-US" dirty="0"/>
          </a:p>
        </p:txBody>
      </p:sp>
      <mc:AlternateContent xmlns:mc="http://schemas.openxmlformats.org/markup-compatibility/2006" xmlns:a14="http://schemas.microsoft.com/office/drawing/2010/main">
        <mc:Choice Requires="a14">
          <p:sp>
            <p:nvSpPr>
              <p:cNvPr id="9" name="Content Placeholder 3">
                <a:extLst>
                  <a:ext uri="{FF2B5EF4-FFF2-40B4-BE49-F238E27FC236}">
                    <a16:creationId xmlns:a16="http://schemas.microsoft.com/office/drawing/2014/main" id="{69FECE1C-BD61-2795-566E-4C0B5487E60D}"/>
                  </a:ext>
                </a:extLst>
              </p:cNvPr>
              <p:cNvSpPr txBox="1">
                <a:spLocks/>
              </p:cNvSpPr>
              <p:nvPr/>
            </p:nvSpPr>
            <p:spPr>
              <a:xfrm>
                <a:off x="5614618" y="1369919"/>
                <a:ext cx="2393016" cy="2062488"/>
              </a:xfrm>
              <a:prstGeom prst="rect">
                <a:avLst/>
              </a:prstGeom>
            </p:spPr>
            <p:txBody>
              <a:bodyPr>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i="1" dirty="0">
                  <a:latin typeface="Cambria Math" panose="02040503050406030204" pitchFamily="18" charset="0"/>
                </a:endParaRPr>
              </a:p>
              <a:p>
                <a:pPr marL="0" indent="0">
                  <a:buFont typeface="Arial" panose="020B0604020202020204" pitchFamily="34" charset="0"/>
                  <a:buNone/>
                </a:pPr>
                <a14:m>
                  <m:oMathPara xmlns:m="http://schemas.openxmlformats.org/officeDocument/2006/math">
                    <m:oMathParaPr>
                      <m:jc m:val="centerGroup"/>
                    </m:oMathParaPr>
                    <m:oMath xmlns:m="http://schemas.openxmlformats.org/officeDocument/2006/math">
                      <m:d>
                        <m:dPr>
                          <m:begChr m:val="["/>
                          <m:endChr m:val="]"/>
                          <m:ctrlPr>
                            <a:rPr lang="en-US" sz="3200" i="1" smtClean="0">
                              <a:latin typeface="Cambria Math" panose="02040503050406030204" pitchFamily="18" charset="0"/>
                            </a:rPr>
                          </m:ctrlPr>
                        </m:dPr>
                        <m:e>
                          <m:m>
                            <m:mPr>
                              <m:mcs>
                                <m:mc>
                                  <m:mcPr>
                                    <m:count m:val="1"/>
                                    <m:mcJc m:val="center"/>
                                  </m:mcPr>
                                </m:mc>
                              </m:mcs>
                              <m:ctrlPr>
                                <a:rPr lang="en-US" sz="3200" i="1" smtClean="0">
                                  <a:latin typeface="Cambria Math" panose="02040503050406030204" pitchFamily="18" charset="0"/>
                                </a:rPr>
                              </m:ctrlPr>
                            </m:mPr>
                            <m:mr>
                              <m:e>
                                <m:sSub>
                                  <m:sSubPr>
                                    <m:ctrlPr>
                                      <a:rPr lang="en-US" sz="3200" i="1" smtClean="0">
                                        <a:latin typeface="Cambria Math" panose="02040503050406030204" pitchFamily="18" charset="0"/>
                                      </a:rPr>
                                    </m:ctrlPr>
                                  </m:sSubPr>
                                  <m:e>
                                    <m:r>
                                      <m:rPr>
                                        <m:brk m:alnAt="7"/>
                                      </m:rPr>
                                      <a:rPr lang="en-US" sz="3200" i="1" smtClean="0">
                                        <a:latin typeface="Cambria Math" panose="02040503050406030204" pitchFamily="18" charset="0"/>
                                      </a:rPr>
                                      <m:t>𝑝</m:t>
                                    </m:r>
                                  </m:e>
                                  <m:sub>
                                    <m:r>
                                      <m:rPr>
                                        <m:brk m:alnAt="7"/>
                                      </m:rPr>
                                      <a:rPr lang="en-US" sz="3200" i="1" smtClean="0">
                                        <a:latin typeface="Cambria Math" panose="02040503050406030204" pitchFamily="18" charset="0"/>
                                      </a:rPr>
                                      <m:t>𝑥</m:t>
                                    </m:r>
                                  </m:sub>
                                </m:sSub>
                              </m:e>
                            </m:mr>
                            <m:mr>
                              <m:e>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𝑝</m:t>
                                    </m:r>
                                  </m:e>
                                  <m:sub>
                                    <m:r>
                                      <a:rPr lang="en-US" sz="3200" i="1" smtClean="0">
                                        <a:latin typeface="Cambria Math" panose="02040503050406030204" pitchFamily="18" charset="0"/>
                                      </a:rPr>
                                      <m:t>𝑦</m:t>
                                    </m:r>
                                  </m:sub>
                                </m:sSub>
                              </m:e>
                            </m:mr>
                            <m:mr>
                              <m:e>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𝑝</m:t>
                                    </m:r>
                                  </m:e>
                                  <m:sub>
                                    <m:r>
                                      <a:rPr lang="en-US" sz="3200" i="1" smtClean="0">
                                        <a:latin typeface="Cambria Math" panose="02040503050406030204" pitchFamily="18" charset="0"/>
                                      </a:rPr>
                                      <m:t>𝑧</m:t>
                                    </m:r>
                                  </m:sub>
                                </m:sSub>
                              </m:e>
                            </m:mr>
                          </m:m>
                        </m:e>
                      </m:d>
                    </m:oMath>
                  </m:oMathPara>
                </a14:m>
                <a:endParaRPr lang="en-US" sz="3200" dirty="0"/>
              </a:p>
              <a:p>
                <a:pPr marL="0" indent="0">
                  <a:buFont typeface="Arial" panose="020B0604020202020204" pitchFamily="34" charset="0"/>
                  <a:buNone/>
                </a:pPr>
                <a:endParaRPr lang="en-US" sz="3200" dirty="0"/>
              </a:p>
              <a:p>
                <a:pPr marL="0" indent="0">
                  <a:buFont typeface="Arial" panose="020B0604020202020204" pitchFamily="34" charset="0"/>
                  <a:buNone/>
                </a:pPr>
                <a14:m>
                  <m:oMathPara xmlns:m="http://schemas.openxmlformats.org/officeDocument/2006/math">
                    <m:oMathParaPr>
                      <m:jc m:val="centerGroup"/>
                    </m:oMathParaPr>
                    <m:oMath xmlns:m="http://schemas.openxmlformats.org/officeDocument/2006/math">
                      <m:d>
                        <m:dPr>
                          <m:begChr m:val="["/>
                          <m:endChr m:val="]"/>
                          <m:ctrlPr>
                            <a:rPr lang="en-US" sz="3200" i="1" smtClean="0">
                              <a:latin typeface="Cambria Math" panose="02040503050406030204" pitchFamily="18" charset="0"/>
                            </a:rPr>
                          </m:ctrlPr>
                        </m:dPr>
                        <m:e>
                          <m:m>
                            <m:mPr>
                              <m:mcs>
                                <m:mc>
                                  <m:mcPr>
                                    <m:count m:val="3"/>
                                    <m:mcJc m:val="center"/>
                                  </m:mcPr>
                                </m:mc>
                              </m:mcs>
                              <m:ctrlPr>
                                <a:rPr lang="en-US" sz="3200" i="1" smtClean="0">
                                  <a:latin typeface="Cambria Math" panose="02040503050406030204" pitchFamily="18" charset="0"/>
                                </a:rPr>
                              </m:ctrlPr>
                            </m:mPr>
                            <m:mr>
                              <m:e>
                                <m:sSub>
                                  <m:sSubPr>
                                    <m:ctrlPr>
                                      <a:rPr lang="en-US" sz="3200" i="1" smtClean="0">
                                        <a:latin typeface="Cambria Math" panose="02040503050406030204" pitchFamily="18" charset="0"/>
                                      </a:rPr>
                                    </m:ctrlPr>
                                  </m:sSubPr>
                                  <m:e>
                                    <m:r>
                                      <m:rPr>
                                        <m:brk m:alnAt="7"/>
                                      </m:rPr>
                                      <a:rPr lang="en-US" sz="3200" i="1" smtClean="0">
                                        <a:latin typeface="Cambria Math" panose="02040503050406030204" pitchFamily="18" charset="0"/>
                                      </a:rPr>
                                      <m:t>𝑎</m:t>
                                    </m:r>
                                  </m:e>
                                  <m:sub>
                                    <m:r>
                                      <m:rPr>
                                        <m:brk m:alnAt="7"/>
                                      </m:rPr>
                                      <a:rPr lang="en-US" sz="3200" i="1" smtClean="0">
                                        <a:latin typeface="Cambria Math" panose="02040503050406030204" pitchFamily="18" charset="0"/>
                                      </a:rPr>
                                      <m:t>1</m:t>
                                    </m:r>
                                    <m:r>
                                      <a:rPr lang="en-US" sz="3200" i="1" smtClean="0">
                                        <a:latin typeface="Cambria Math" panose="02040503050406030204" pitchFamily="18" charset="0"/>
                                      </a:rPr>
                                      <m:t>1</m:t>
                                    </m:r>
                                  </m:sub>
                                </m:sSub>
                              </m:e>
                              <m:e>
                                <m:r>
                                  <a:rPr lang="en-US" sz="3200" i="1" smtClean="0">
                                    <a:latin typeface="Cambria Math" panose="02040503050406030204" pitchFamily="18" charset="0"/>
                                  </a:rPr>
                                  <m:t>⋯</m:t>
                                </m:r>
                              </m:e>
                              <m:e>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𝑎</m:t>
                                    </m:r>
                                  </m:e>
                                  <m:sub>
                                    <m:r>
                                      <a:rPr lang="en-US" sz="3200" i="1" smtClean="0">
                                        <a:latin typeface="Cambria Math" panose="02040503050406030204" pitchFamily="18" charset="0"/>
                                      </a:rPr>
                                      <m:t>1</m:t>
                                    </m:r>
                                    <m:r>
                                      <a:rPr lang="en-US" sz="3200" i="1" smtClean="0">
                                        <a:latin typeface="Cambria Math" panose="02040503050406030204" pitchFamily="18" charset="0"/>
                                      </a:rPr>
                                      <m:t>𝑛</m:t>
                                    </m:r>
                                  </m:sub>
                                </m:sSub>
                              </m:e>
                            </m:mr>
                            <m:mr>
                              <m:e>
                                <m:r>
                                  <a:rPr lang="en-US" sz="3200" i="1" smtClean="0">
                                    <a:latin typeface="Cambria Math" panose="02040503050406030204" pitchFamily="18" charset="0"/>
                                  </a:rPr>
                                  <m:t>⋮</m:t>
                                </m:r>
                              </m:e>
                              <m:e>
                                <m:r>
                                  <a:rPr lang="en-US" sz="3200" i="1" smtClean="0">
                                    <a:latin typeface="Cambria Math" panose="02040503050406030204" pitchFamily="18" charset="0"/>
                                  </a:rPr>
                                  <m:t>⋱</m:t>
                                </m:r>
                              </m:e>
                              <m:e>
                                <m:r>
                                  <a:rPr lang="en-US" sz="3200" i="1" smtClean="0">
                                    <a:latin typeface="Cambria Math" panose="02040503050406030204" pitchFamily="18" charset="0"/>
                                  </a:rPr>
                                  <m:t>⋮</m:t>
                                </m:r>
                              </m:e>
                            </m:mr>
                            <m:mr>
                              <m:e>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𝑎</m:t>
                                    </m:r>
                                  </m:e>
                                  <m:sub>
                                    <m:r>
                                      <a:rPr lang="en-US" sz="3200" i="1" smtClean="0">
                                        <a:latin typeface="Cambria Math" panose="02040503050406030204" pitchFamily="18" charset="0"/>
                                      </a:rPr>
                                      <m:t>𝑚</m:t>
                                    </m:r>
                                    <m:r>
                                      <a:rPr lang="en-US" sz="3200" i="1" smtClean="0">
                                        <a:latin typeface="Cambria Math" panose="02040503050406030204" pitchFamily="18" charset="0"/>
                                      </a:rPr>
                                      <m:t>1</m:t>
                                    </m:r>
                                  </m:sub>
                                </m:sSub>
                              </m:e>
                              <m:e>
                                <m:r>
                                  <a:rPr lang="en-US" sz="3200" i="1" smtClean="0">
                                    <a:latin typeface="Cambria Math" panose="02040503050406030204" pitchFamily="18" charset="0"/>
                                  </a:rPr>
                                  <m:t>⋯</m:t>
                                </m:r>
                              </m:e>
                              <m:e>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𝑎</m:t>
                                    </m:r>
                                  </m:e>
                                  <m:sub>
                                    <m:r>
                                      <a:rPr lang="en-US" sz="3200" i="1" smtClean="0">
                                        <a:latin typeface="Cambria Math" panose="02040503050406030204" pitchFamily="18" charset="0"/>
                                      </a:rPr>
                                      <m:t>𝑚𝑛</m:t>
                                    </m:r>
                                  </m:sub>
                                </m:sSub>
                              </m:e>
                            </m:mr>
                          </m:m>
                        </m:e>
                      </m:d>
                    </m:oMath>
                  </m:oMathPara>
                </a14:m>
                <a:endParaRPr lang="en-US" sz="3200" dirty="0"/>
              </a:p>
            </p:txBody>
          </p:sp>
        </mc:Choice>
        <mc:Fallback xmlns="">
          <p:sp>
            <p:nvSpPr>
              <p:cNvPr id="9" name="Content Placeholder 3">
                <a:extLst>
                  <a:ext uri="{FF2B5EF4-FFF2-40B4-BE49-F238E27FC236}">
                    <a16:creationId xmlns:a16="http://schemas.microsoft.com/office/drawing/2014/main" id="{69FECE1C-BD61-2795-566E-4C0B5487E60D}"/>
                  </a:ext>
                </a:extLst>
              </p:cNvPr>
              <p:cNvSpPr txBox="1">
                <a:spLocks noRot="1" noChangeAspect="1" noMove="1" noResize="1" noEditPoints="1" noAdjustHandles="1" noChangeArrowheads="1" noChangeShapeType="1" noTextEdit="1"/>
              </p:cNvSpPr>
              <p:nvPr/>
            </p:nvSpPr>
            <p:spPr>
              <a:xfrm>
                <a:off x="5614618" y="1369919"/>
                <a:ext cx="2393016" cy="2062488"/>
              </a:xfrm>
              <a:prstGeom prst="rect">
                <a:avLst/>
              </a:prstGeom>
              <a:blipFill>
                <a:blip r:embed="rId3"/>
                <a:stretch>
                  <a:fillRect/>
                </a:stretch>
              </a:blipFill>
            </p:spPr>
            <p:txBody>
              <a:bodyPr/>
              <a:lstStyle/>
              <a:p>
                <a:r>
                  <a:rPr lang="en-US">
                    <a:noFill/>
                  </a:rPr>
                  <a:t> </a:t>
                </a:r>
              </a:p>
            </p:txBody>
          </p:sp>
        </mc:Fallback>
      </mc:AlternateContent>
      <p:pic>
        <p:nvPicPr>
          <p:cNvPr id="2" name="Picture 2" descr="Image result for bulldog puppy english">
            <a:extLst>
              <a:ext uri="{FF2B5EF4-FFF2-40B4-BE49-F238E27FC236}">
                <a16:creationId xmlns:a16="http://schemas.microsoft.com/office/drawing/2014/main" id="{48BBE5F3-18B7-A04F-A6A4-9962B8FE9F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86476" y="1452378"/>
            <a:ext cx="1897570" cy="189757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Image result for tensor">
            <a:extLst>
              <a:ext uri="{FF2B5EF4-FFF2-40B4-BE49-F238E27FC236}">
                <a16:creationId xmlns:a16="http://schemas.microsoft.com/office/drawing/2014/main" id="{3C04C07D-E1C7-3A88-BB25-41DD013DC5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4268078"/>
            <a:ext cx="1911634" cy="174595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descr="https://i.gyazo.com/10b67bfe29096e8ad7b31c72efc7c05c.png">
            <a:extLst>
              <a:ext uri="{FF2B5EF4-FFF2-40B4-BE49-F238E27FC236}">
                <a16:creationId xmlns:a16="http://schemas.microsoft.com/office/drawing/2014/main" id="{F5610E4E-B371-53F0-0B4A-AAE7FEB9C91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22261" y="4546655"/>
            <a:ext cx="1834228" cy="14673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1579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a:t>¿</a:t>
            </a:r>
            <a:r>
              <a:rPr lang="en-US" dirty="0" err="1"/>
              <a:t>Qué</a:t>
            </a:r>
            <a:r>
              <a:rPr lang="en-US" dirty="0"/>
              <a:t> es Machine Learning (ML)?</a:t>
            </a:r>
          </a:p>
        </p:txBody>
      </p:sp>
      <p:pic>
        <p:nvPicPr>
          <p:cNvPr id="7" name="Content Placeholder 6">
            <a:extLst>
              <a:ext uri="{FF2B5EF4-FFF2-40B4-BE49-F238E27FC236}">
                <a16:creationId xmlns:a16="http://schemas.microsoft.com/office/drawing/2014/main" id="{C52307CE-0761-5BA0-F03E-65F87E9708DD}"/>
              </a:ext>
            </a:extLst>
          </p:cNvPr>
          <p:cNvPicPr>
            <a:picLocks noGrp="1" noChangeAspect="1"/>
          </p:cNvPicPr>
          <p:nvPr>
            <p:ph idx="1"/>
          </p:nvPr>
        </p:nvPicPr>
        <p:blipFill>
          <a:blip r:embed="rId2" cstate="print">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3130679" y="2188264"/>
            <a:ext cx="5089076" cy="3394075"/>
          </a:xfrm>
        </p:spPr>
      </p:pic>
      <p:sp>
        <p:nvSpPr>
          <p:cNvPr id="8" name="TextBox 7">
            <a:extLst>
              <a:ext uri="{FF2B5EF4-FFF2-40B4-BE49-F238E27FC236}">
                <a16:creationId xmlns:a16="http://schemas.microsoft.com/office/drawing/2014/main" id="{593C3C74-A428-C15E-CA23-B66BA92C332B}"/>
              </a:ext>
            </a:extLst>
          </p:cNvPr>
          <p:cNvSpPr txBox="1"/>
          <p:nvPr/>
        </p:nvSpPr>
        <p:spPr>
          <a:xfrm>
            <a:off x="916942" y="1768955"/>
            <a:ext cx="2088231" cy="3139321"/>
          </a:xfrm>
          <a:prstGeom prst="rect">
            <a:avLst/>
          </a:prstGeom>
          <a:noFill/>
        </p:spPr>
        <p:txBody>
          <a:bodyPr wrap="square" rtlCol="0">
            <a:spAutoFit/>
          </a:bodyPr>
          <a:lstStyle/>
          <a:p>
            <a:r>
              <a:rPr lang="es-ES" b="1" i="1" dirty="0"/>
              <a:t>Arthur Samuel</a:t>
            </a:r>
          </a:p>
          <a:p>
            <a:endParaRPr lang="es-ES" b="1" i="1" dirty="0"/>
          </a:p>
          <a:p>
            <a:r>
              <a:rPr lang="es-ES" i="1" dirty="0"/>
              <a:t>El campo de estudio que da a las computadoras la capacidad de aprender sin estar explícitamente programadas"</a:t>
            </a:r>
            <a:r>
              <a:rPr lang="es-ES" dirty="0"/>
              <a:t> Esta es la definición más antigua e informal.</a:t>
            </a:r>
            <a:endParaRPr lang="en-US" dirty="0"/>
          </a:p>
        </p:txBody>
      </p:sp>
      <p:sp>
        <p:nvSpPr>
          <p:cNvPr id="9" name="Rectangle 8">
            <a:extLst>
              <a:ext uri="{FF2B5EF4-FFF2-40B4-BE49-F238E27FC236}">
                <a16:creationId xmlns:a16="http://schemas.microsoft.com/office/drawing/2014/main" id="{5999F710-E7DB-47A7-EB8C-929CDAAEC7B5}"/>
              </a:ext>
            </a:extLst>
          </p:cNvPr>
          <p:cNvSpPr/>
          <p:nvPr/>
        </p:nvSpPr>
        <p:spPr>
          <a:xfrm>
            <a:off x="8713665" y="1768955"/>
            <a:ext cx="2498640" cy="3970318"/>
          </a:xfrm>
          <a:prstGeom prst="rect">
            <a:avLst/>
          </a:prstGeom>
        </p:spPr>
        <p:txBody>
          <a:bodyPr wrap="square">
            <a:spAutoFit/>
          </a:bodyPr>
          <a:lstStyle/>
          <a:p>
            <a:r>
              <a:rPr lang="es-ES" b="1" i="1" dirty="0">
                <a:latin typeface="Arial" panose="020B0604020202020204" pitchFamily="34" charset="0"/>
              </a:rPr>
              <a:t>Tom Mitchell</a:t>
            </a:r>
            <a:r>
              <a:rPr lang="es-ES" dirty="0">
                <a:latin typeface="Arial" panose="020B0604020202020204" pitchFamily="34" charset="0"/>
              </a:rPr>
              <a:t> </a:t>
            </a:r>
          </a:p>
          <a:p>
            <a:endParaRPr lang="es-ES" dirty="0">
              <a:latin typeface="Arial" panose="020B0604020202020204" pitchFamily="34" charset="0"/>
            </a:endParaRPr>
          </a:p>
          <a:p>
            <a:r>
              <a:rPr lang="es-ES" dirty="0">
                <a:latin typeface="Arial" panose="020B0604020202020204" pitchFamily="34" charset="0"/>
              </a:rPr>
              <a:t>Se dice que un programa de computadora aprende de la experiencia E con respecto a una clase de tareas T y la medida de rendimiento P, si su desempeño en tareas en T, medido por P, mejora con la experiencia E.</a:t>
            </a:r>
            <a:endParaRPr lang="en-US" dirty="0"/>
          </a:p>
        </p:txBody>
      </p:sp>
    </p:spTree>
    <p:extLst>
      <p:ext uri="{BB962C8B-B14F-4D97-AF65-F5344CB8AC3E}">
        <p14:creationId xmlns:p14="http://schemas.microsoft.com/office/powerpoint/2010/main" val="26901602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116" y="1369919"/>
            <a:ext cx="3190875" cy="142875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85D2330-6D98-2783-E713-023BD044E991}"/>
              </a:ext>
            </a:extLst>
          </p:cNvPr>
          <p:cNvSpPr txBox="1"/>
          <p:nvPr/>
        </p:nvSpPr>
        <p:spPr>
          <a:xfrm>
            <a:off x="4361895" y="2332504"/>
            <a:ext cx="6096000" cy="1200329"/>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6</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r>
              <a:rPr lang="en-US" b="0" dirty="0">
                <a:solidFill>
                  <a:srgbClr val="4EC9B0"/>
                </a:solidFill>
                <a:effectLst/>
                <a:latin typeface="Consolas" panose="020B0609020204030204" pitchFamily="49" charset="0"/>
              </a:rPr>
              <a:t>np</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float32</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ndim</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shape</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 </a:t>
            </a:r>
          </a:p>
        </p:txBody>
      </p:sp>
      <p:sp>
        <p:nvSpPr>
          <p:cNvPr id="13" name="TextBox 12">
            <a:extLst>
              <a:ext uri="{FF2B5EF4-FFF2-40B4-BE49-F238E27FC236}">
                <a16:creationId xmlns:a16="http://schemas.microsoft.com/office/drawing/2014/main" id="{953E041F-8736-661B-5C81-9E9C6948E07D}"/>
              </a:ext>
            </a:extLst>
          </p:cNvPr>
          <p:cNvSpPr txBox="1"/>
          <p:nvPr/>
        </p:nvSpPr>
        <p:spPr>
          <a:xfrm>
            <a:off x="1792942" y="4194379"/>
            <a:ext cx="9457764" cy="1477328"/>
          </a:xfrm>
          <a:prstGeom prst="rect">
            <a:avLst/>
          </a:prstGeom>
          <a:noFill/>
        </p:spPr>
        <p:txBody>
          <a:bodyPr wrap="square">
            <a:spAutoFit/>
          </a:bodyPr>
          <a:lstStyle/>
          <a:p>
            <a:pPr marL="514350" indent="-514350">
              <a:buFont typeface="+mj-lt"/>
              <a:buAutoNum type="arabicPeriod"/>
            </a:pPr>
            <a:r>
              <a:rPr lang="en-US" sz="1800" dirty="0"/>
              <a:t>Los arrays </a:t>
            </a:r>
            <a:r>
              <a:rPr lang="en-US" sz="1800" dirty="0" err="1"/>
              <a:t>cualquier</a:t>
            </a:r>
            <a:r>
              <a:rPr lang="en-US" sz="1800" dirty="0"/>
              <a:t> </a:t>
            </a:r>
            <a:r>
              <a:rPr lang="en-US" sz="1800" dirty="0" err="1"/>
              <a:t>número</a:t>
            </a:r>
            <a:r>
              <a:rPr lang="en-US" sz="1800" dirty="0"/>
              <a:t> de </a:t>
            </a:r>
            <a:r>
              <a:rPr lang="en-US" sz="1800" dirty="0" err="1"/>
              <a:t>dimensiones</a:t>
            </a:r>
            <a:r>
              <a:rPr lang="en-US" sz="1800" dirty="0"/>
              <a:t>, </a:t>
            </a:r>
            <a:r>
              <a:rPr lang="en-US" sz="1800" dirty="0" err="1"/>
              <a:t>incluyendo</a:t>
            </a:r>
            <a:r>
              <a:rPr lang="en-US" sz="1800" dirty="0"/>
              <a:t> </a:t>
            </a:r>
            <a:r>
              <a:rPr lang="en-US" sz="1800" dirty="0" err="1"/>
              <a:t>el</a:t>
            </a:r>
            <a:r>
              <a:rPr lang="en-US" sz="1800" dirty="0"/>
              <a:t> cero (un </a:t>
            </a:r>
            <a:r>
              <a:rPr lang="en-US" sz="1800" dirty="0" err="1"/>
              <a:t>escalar</a:t>
            </a:r>
            <a:r>
              <a:rPr lang="en-US" sz="1800" dirty="0"/>
              <a:t>).</a:t>
            </a:r>
          </a:p>
          <a:p>
            <a:pPr marL="514350" indent="-514350">
              <a:buFont typeface="+mj-lt"/>
              <a:buAutoNum type="arabicPeriod"/>
            </a:pPr>
            <a:endParaRPr lang="en-US" sz="1800" dirty="0"/>
          </a:p>
          <a:p>
            <a:pPr marL="514350" indent="-514350">
              <a:buFont typeface="+mj-lt"/>
              <a:buAutoNum type="arabicPeriod"/>
            </a:pPr>
            <a:r>
              <a:rPr lang="en-US" dirty="0"/>
              <a:t>Los arrays son del </a:t>
            </a:r>
            <a:r>
              <a:rPr lang="en-US" dirty="0" err="1"/>
              <a:t>tipo</a:t>
            </a:r>
            <a:r>
              <a:rPr lang="en-US" dirty="0"/>
              <a:t>: </a:t>
            </a:r>
            <a:r>
              <a:rPr lang="en-US" sz="1800" dirty="0"/>
              <a:t>np.uint8, np.int64, np.float32, np.float64</a:t>
            </a:r>
          </a:p>
          <a:p>
            <a:pPr marL="514350" indent="-514350">
              <a:buFont typeface="+mj-lt"/>
              <a:buAutoNum type="arabicPeriod"/>
            </a:pPr>
            <a:endParaRPr lang="en-US" sz="1800" dirty="0"/>
          </a:p>
          <a:p>
            <a:pPr marL="514350" indent="-514350">
              <a:buFont typeface="+mj-lt"/>
              <a:buAutoNum type="arabicPeriod"/>
            </a:pPr>
            <a:r>
              <a:rPr lang="en-US" sz="1800" dirty="0"/>
              <a:t>Los arrays son </a:t>
            </a:r>
            <a:r>
              <a:rPr lang="en-US" sz="1800" dirty="0" err="1"/>
              <a:t>densos</a:t>
            </a:r>
            <a:r>
              <a:rPr lang="en-US" sz="1800" dirty="0"/>
              <a:t>. </a:t>
            </a:r>
            <a:r>
              <a:rPr lang="en-US" sz="1800" dirty="0" err="1"/>
              <a:t>Cada</a:t>
            </a:r>
            <a:r>
              <a:rPr lang="en-US" sz="1800" dirty="0"/>
              <a:t> element del array </a:t>
            </a:r>
            <a:r>
              <a:rPr lang="en-US" sz="1800" dirty="0" err="1"/>
              <a:t>existe</a:t>
            </a:r>
            <a:r>
              <a:rPr lang="en-US" sz="1800" dirty="0"/>
              <a:t> y </a:t>
            </a:r>
            <a:r>
              <a:rPr lang="en-US" sz="1800" dirty="0" err="1"/>
              <a:t>tienen</a:t>
            </a:r>
            <a:r>
              <a:rPr lang="en-US" sz="1800" dirty="0"/>
              <a:t> </a:t>
            </a:r>
            <a:r>
              <a:rPr lang="en-US" sz="1800" dirty="0" err="1"/>
              <a:t>el</a:t>
            </a:r>
            <a:r>
              <a:rPr lang="en-US" sz="1800" dirty="0"/>
              <a:t> </a:t>
            </a:r>
            <a:r>
              <a:rPr lang="en-US" sz="1800" dirty="0" err="1"/>
              <a:t>mismo</a:t>
            </a:r>
            <a:r>
              <a:rPr lang="en-US" sz="1800" dirty="0"/>
              <a:t> </a:t>
            </a:r>
            <a:r>
              <a:rPr lang="en-US" sz="1800" dirty="0" err="1"/>
              <a:t>tipo</a:t>
            </a:r>
            <a:r>
              <a:rPr lang="en-US" sz="1800" dirty="0"/>
              <a:t>.</a:t>
            </a:r>
          </a:p>
        </p:txBody>
      </p:sp>
    </p:spTree>
    <p:extLst>
      <p:ext uri="{BB962C8B-B14F-4D97-AF65-F5344CB8AC3E}">
        <p14:creationId xmlns:p14="http://schemas.microsoft.com/office/powerpoint/2010/main" val="42332614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Creación</a:t>
            </a:r>
            <a:r>
              <a:rPr lang="en-US" sz="2800" b="1" dirty="0">
                <a:solidFill>
                  <a:srgbClr val="00CC00"/>
                </a:solidFill>
              </a:rPr>
              <a:t> de Arrays</a:t>
            </a:r>
          </a:p>
        </p:txBody>
      </p:sp>
      <p:sp>
        <p:nvSpPr>
          <p:cNvPr id="5" name="TextBox 4">
            <a:extLst>
              <a:ext uri="{FF2B5EF4-FFF2-40B4-BE49-F238E27FC236}">
                <a16:creationId xmlns:a16="http://schemas.microsoft.com/office/drawing/2014/main" id="{E594689A-B89A-8B34-2E28-C3EE98B4B940}"/>
              </a:ext>
            </a:extLst>
          </p:cNvPr>
          <p:cNvSpPr txBox="1"/>
          <p:nvPr/>
        </p:nvSpPr>
        <p:spPr>
          <a:xfrm>
            <a:off x="1118086" y="2139667"/>
            <a:ext cx="4356847" cy="2308324"/>
          </a:xfrm>
          <a:prstGeom prst="rect">
            <a:avLst/>
          </a:prstGeom>
          <a:noFill/>
        </p:spPr>
        <p:txBody>
          <a:bodyPr wrap="square">
            <a:spAutoFit/>
          </a:bodyPr>
          <a:lstStyle/>
          <a:p>
            <a:pPr marL="285750" indent="-285750">
              <a:buFont typeface="Arial" panose="020B0604020202020204" pitchFamily="34" charset="0"/>
              <a:buChar char="•"/>
            </a:pPr>
            <a:r>
              <a:rPr lang="en-US" sz="2400" b="1" dirty="0" err="1"/>
              <a:t>np.ones</a:t>
            </a:r>
            <a:r>
              <a:rPr lang="en-US" sz="2400" b="1" dirty="0"/>
              <a:t>, </a:t>
            </a:r>
            <a:r>
              <a:rPr lang="en-US" sz="2400" b="1" dirty="0" err="1"/>
              <a:t>np.zeros</a:t>
            </a:r>
            <a:endParaRPr lang="en-US" sz="2400" b="1" dirty="0"/>
          </a:p>
          <a:p>
            <a:pPr marL="285750" indent="-285750">
              <a:buFont typeface="Arial" panose="020B0604020202020204" pitchFamily="34" charset="0"/>
              <a:buChar char="•"/>
            </a:pPr>
            <a:r>
              <a:rPr lang="en-US" sz="2400" b="1" dirty="0" err="1"/>
              <a:t>np.arrange</a:t>
            </a:r>
            <a:endParaRPr lang="en-US" sz="2400" b="1" dirty="0"/>
          </a:p>
          <a:p>
            <a:pPr marL="285750" indent="-285750">
              <a:buFont typeface="Arial" panose="020B0604020202020204" pitchFamily="34" charset="0"/>
              <a:buChar char="•"/>
            </a:pPr>
            <a:r>
              <a:rPr lang="en-US" sz="2400" dirty="0" err="1"/>
              <a:t>np.concatenate</a:t>
            </a:r>
            <a:endParaRPr lang="en-US" sz="2400" dirty="0"/>
          </a:p>
          <a:p>
            <a:pPr marL="285750" indent="-285750">
              <a:buFont typeface="Arial" panose="020B0604020202020204" pitchFamily="34" charset="0"/>
              <a:buChar char="•"/>
            </a:pPr>
            <a:r>
              <a:rPr lang="en-US" sz="2400" dirty="0" err="1"/>
              <a:t>np.astype</a:t>
            </a:r>
            <a:endParaRPr lang="en-US" sz="2400" dirty="0"/>
          </a:p>
          <a:p>
            <a:pPr marL="285750" indent="-285750">
              <a:buFont typeface="Arial" panose="020B0604020202020204" pitchFamily="34" charset="0"/>
              <a:buChar char="•"/>
            </a:pPr>
            <a:r>
              <a:rPr lang="en-US" sz="2400" dirty="0" err="1"/>
              <a:t>np.zeros_like</a:t>
            </a:r>
            <a:r>
              <a:rPr lang="en-US" sz="2400" dirty="0"/>
              <a:t>, </a:t>
            </a:r>
            <a:r>
              <a:rPr lang="en-US" sz="2400" dirty="0" err="1"/>
              <a:t>np.ones_like</a:t>
            </a:r>
            <a:endParaRPr lang="en-US" sz="2400" dirty="0"/>
          </a:p>
          <a:p>
            <a:pPr marL="285750" indent="-285750">
              <a:buFont typeface="Arial" panose="020B0604020202020204" pitchFamily="34" charset="0"/>
              <a:buChar char="•"/>
            </a:pPr>
            <a:r>
              <a:rPr lang="en-US" sz="2400" dirty="0" err="1"/>
              <a:t>np.random.random</a:t>
            </a:r>
            <a:endParaRPr lang="en-US" sz="2400" dirty="0"/>
          </a:p>
        </p:txBody>
      </p:sp>
      <p:sp>
        <p:nvSpPr>
          <p:cNvPr id="10" name="TextBox 9">
            <a:extLst>
              <a:ext uri="{FF2B5EF4-FFF2-40B4-BE49-F238E27FC236}">
                <a16:creationId xmlns:a16="http://schemas.microsoft.com/office/drawing/2014/main" id="{D067B5E0-D18D-974E-A463-34E2BA02136D}"/>
              </a:ext>
            </a:extLst>
          </p:cNvPr>
          <p:cNvSpPr txBox="1"/>
          <p:nvPr/>
        </p:nvSpPr>
        <p:spPr>
          <a:xfrm>
            <a:off x="5917794" y="2415470"/>
            <a:ext cx="6096000" cy="2308324"/>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ones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r>
              <a:rPr lang="en-US" b="0" dirty="0">
                <a:solidFill>
                  <a:srgbClr val="4EC9B0"/>
                </a:solidFill>
                <a:effectLst/>
                <a:latin typeface="Consolas" panose="020B0609020204030204" pitchFamily="49" charset="0"/>
              </a:rPr>
              <a:t>np</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float32</a:t>
            </a:r>
            <a:r>
              <a:rPr lang="en-US" b="0" dirty="0">
                <a:solidFill>
                  <a:srgbClr val="D4D4D4"/>
                </a:solidFill>
                <a:effectLst/>
                <a:latin typeface="Consolas" panose="020B0609020204030204" pitchFamily="49" charset="0"/>
              </a:rPr>
              <a:t>)</a:t>
            </a:r>
          </a:p>
          <a:p>
            <a:r>
              <a:rPr lang="en-US" b="0" dirty="0">
                <a:solidFill>
                  <a:srgbClr val="9CDCFE"/>
                </a:solidFill>
                <a:effectLst/>
                <a:latin typeface="Consolas" panose="020B0609020204030204" pitchFamily="49" charset="0"/>
              </a:rPr>
              <a:t>b</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zeros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6</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r>
              <a:rPr lang="en-US" b="0" dirty="0">
                <a:solidFill>
                  <a:srgbClr val="4EC9B0"/>
                </a:solidFill>
                <a:effectLst/>
                <a:latin typeface="Consolas" panose="020B0609020204030204" pitchFamily="49" charset="0"/>
              </a:rPr>
              <a:t>np</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int8</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b</a:t>
            </a:r>
            <a:r>
              <a:rPr lang="en-US" b="0" dirty="0">
                <a:solidFill>
                  <a:srgbClr val="D4D4D4"/>
                </a:solidFill>
                <a:effectLst/>
                <a:latin typeface="Consolas" panose="020B0609020204030204" pitchFamily="49" charset="0"/>
              </a:rPr>
              <a:t>)</a:t>
            </a:r>
          </a:p>
        </p:txBody>
      </p:sp>
      <p:sp>
        <p:nvSpPr>
          <p:cNvPr id="14" name="TextBox 13">
            <a:extLst>
              <a:ext uri="{FF2B5EF4-FFF2-40B4-BE49-F238E27FC236}">
                <a16:creationId xmlns:a16="http://schemas.microsoft.com/office/drawing/2014/main" id="{C6D8E769-CECC-416B-F375-D73F51ACCAB7}"/>
              </a:ext>
            </a:extLst>
          </p:cNvPr>
          <p:cNvSpPr txBox="1"/>
          <p:nvPr/>
        </p:nvSpPr>
        <p:spPr>
          <a:xfrm>
            <a:off x="3048000" y="5191307"/>
            <a:ext cx="6096000" cy="1200329"/>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arange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100</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110</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9221560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Creación</a:t>
            </a:r>
            <a:r>
              <a:rPr lang="en-US" sz="2800" b="1" dirty="0">
                <a:solidFill>
                  <a:srgbClr val="00CC00"/>
                </a:solidFill>
              </a:rPr>
              <a:t> de Arrays</a:t>
            </a:r>
          </a:p>
        </p:txBody>
      </p:sp>
      <p:sp>
        <p:nvSpPr>
          <p:cNvPr id="5" name="TextBox 4">
            <a:extLst>
              <a:ext uri="{FF2B5EF4-FFF2-40B4-BE49-F238E27FC236}">
                <a16:creationId xmlns:a16="http://schemas.microsoft.com/office/drawing/2014/main" id="{E594689A-B89A-8B34-2E28-C3EE98B4B940}"/>
              </a:ext>
            </a:extLst>
          </p:cNvPr>
          <p:cNvSpPr txBox="1"/>
          <p:nvPr/>
        </p:nvSpPr>
        <p:spPr>
          <a:xfrm>
            <a:off x="1118086" y="2139667"/>
            <a:ext cx="4356847" cy="2308324"/>
          </a:xfrm>
          <a:prstGeom prst="rect">
            <a:avLst/>
          </a:prstGeom>
          <a:noFill/>
        </p:spPr>
        <p:txBody>
          <a:bodyPr wrap="square">
            <a:spAutoFit/>
          </a:bodyPr>
          <a:lstStyle/>
          <a:p>
            <a:pPr marL="285750" indent="-285750">
              <a:buFont typeface="Arial" panose="020B0604020202020204" pitchFamily="34" charset="0"/>
              <a:buChar char="•"/>
            </a:pPr>
            <a:r>
              <a:rPr lang="en-US" sz="2400" dirty="0" err="1"/>
              <a:t>np.ones</a:t>
            </a:r>
            <a:r>
              <a:rPr lang="en-US" sz="2400" dirty="0"/>
              <a:t>, </a:t>
            </a:r>
            <a:r>
              <a:rPr lang="en-US" sz="2400" dirty="0" err="1"/>
              <a:t>np.zeros</a:t>
            </a:r>
            <a:endParaRPr lang="en-US" sz="2400" dirty="0"/>
          </a:p>
          <a:p>
            <a:pPr marL="285750" indent="-285750">
              <a:buFont typeface="Arial" panose="020B0604020202020204" pitchFamily="34" charset="0"/>
              <a:buChar char="•"/>
            </a:pPr>
            <a:r>
              <a:rPr lang="en-US" sz="2400" dirty="0" err="1"/>
              <a:t>np.arrange</a:t>
            </a:r>
            <a:endParaRPr lang="en-US" sz="2400" dirty="0"/>
          </a:p>
          <a:p>
            <a:pPr marL="285750" indent="-285750">
              <a:buFont typeface="Arial" panose="020B0604020202020204" pitchFamily="34" charset="0"/>
              <a:buChar char="•"/>
            </a:pPr>
            <a:r>
              <a:rPr lang="en-US" sz="2400" b="1" dirty="0" err="1"/>
              <a:t>np.concatenate</a:t>
            </a:r>
            <a:endParaRPr lang="en-US" sz="2400" b="1" dirty="0"/>
          </a:p>
          <a:p>
            <a:pPr marL="285750" indent="-285750">
              <a:buFont typeface="Arial" panose="020B0604020202020204" pitchFamily="34" charset="0"/>
              <a:buChar char="•"/>
            </a:pPr>
            <a:r>
              <a:rPr lang="en-US" sz="2400" dirty="0" err="1"/>
              <a:t>np.astype</a:t>
            </a:r>
            <a:endParaRPr lang="en-US" sz="2400" dirty="0"/>
          </a:p>
          <a:p>
            <a:pPr marL="285750" indent="-285750">
              <a:buFont typeface="Arial" panose="020B0604020202020204" pitchFamily="34" charset="0"/>
              <a:buChar char="•"/>
            </a:pPr>
            <a:r>
              <a:rPr lang="en-US" sz="2400" dirty="0" err="1"/>
              <a:t>np.zeros_like</a:t>
            </a:r>
            <a:r>
              <a:rPr lang="en-US" sz="2400" dirty="0"/>
              <a:t>, </a:t>
            </a:r>
            <a:r>
              <a:rPr lang="en-US" sz="2400" dirty="0" err="1"/>
              <a:t>np.ones_like</a:t>
            </a:r>
            <a:endParaRPr lang="en-US" sz="2400" dirty="0"/>
          </a:p>
          <a:p>
            <a:pPr marL="285750" indent="-285750">
              <a:buFont typeface="Arial" panose="020B0604020202020204" pitchFamily="34" charset="0"/>
              <a:buChar char="•"/>
            </a:pPr>
            <a:r>
              <a:rPr lang="en-US" sz="2400" dirty="0" err="1"/>
              <a:t>np.random.random</a:t>
            </a:r>
            <a:endParaRPr lang="en-US" sz="2400" dirty="0"/>
          </a:p>
        </p:txBody>
      </p:sp>
      <p:sp>
        <p:nvSpPr>
          <p:cNvPr id="6" name="TextBox 5">
            <a:extLst>
              <a:ext uri="{FF2B5EF4-FFF2-40B4-BE49-F238E27FC236}">
                <a16:creationId xmlns:a16="http://schemas.microsoft.com/office/drawing/2014/main" id="{BDFC8E76-793B-C1CF-6A28-11B55FCC7F10}"/>
              </a:ext>
            </a:extLst>
          </p:cNvPr>
          <p:cNvSpPr txBox="1"/>
          <p:nvPr/>
        </p:nvSpPr>
        <p:spPr>
          <a:xfrm>
            <a:off x="5851451" y="2337719"/>
            <a:ext cx="6096000" cy="2123658"/>
          </a:xfrm>
          <a:prstGeom prst="rect">
            <a:avLst/>
          </a:prstGeom>
          <a:solidFill>
            <a:schemeClr val="tx1"/>
          </a:solidFill>
        </p:spPr>
        <p:txBody>
          <a:bodyPr wrap="square">
            <a:spAutoFit/>
          </a:bodyPr>
          <a:lstStyle/>
          <a:p>
            <a:r>
              <a:rPr lang="en-US" sz="1600" b="0" dirty="0">
                <a:solidFill>
                  <a:srgbClr val="C586C0"/>
                </a:solidFill>
                <a:effectLst/>
                <a:latin typeface="Consolas" panose="020B0609020204030204" pitchFamily="49" charset="0"/>
              </a:rPr>
              <a:t>import</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numpy</a:t>
            </a:r>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as</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np</a:t>
            </a:r>
            <a:endParaRPr lang="en-US" sz="1600" b="0" dirty="0">
              <a:solidFill>
                <a:srgbClr val="D4D4D4"/>
              </a:solidFill>
              <a:effectLst/>
              <a:latin typeface="Consolas" panose="020B0609020204030204" pitchFamily="49" charset="0"/>
            </a:endParaRPr>
          </a:p>
          <a:p>
            <a:br>
              <a:rPr lang="en-US" sz="1600" b="0" dirty="0">
                <a:solidFill>
                  <a:srgbClr val="D4D4D4"/>
                </a:solidFill>
                <a:effectLst/>
                <a:latin typeface="Consolas" panose="020B0609020204030204" pitchFamily="49" charset="0"/>
              </a:rPr>
            </a:br>
            <a:r>
              <a:rPr lang="en-US" sz="1600" b="0" dirty="0">
                <a:solidFill>
                  <a:srgbClr val="4FC1FF"/>
                </a:solidFill>
                <a:effectLst/>
                <a:latin typeface="Consolas" panose="020B0609020204030204" pitchFamily="49" charset="0"/>
              </a:rPr>
              <a:t>A</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ones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2</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a:t>
            </a:r>
          </a:p>
          <a:p>
            <a:r>
              <a:rPr lang="en-US" sz="1600" b="0" dirty="0">
                <a:solidFill>
                  <a:srgbClr val="4FC1FF"/>
                </a:solidFill>
                <a:effectLst/>
                <a:latin typeface="Consolas" panose="020B0609020204030204" pitchFamily="49" charset="0"/>
              </a:rPr>
              <a:t>B</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zeros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4FC1FF"/>
                </a:solidFill>
                <a:effectLst/>
                <a:latin typeface="Consolas" panose="020B0609020204030204" pitchFamily="49" charset="0"/>
              </a:rPr>
              <a:t>C</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concatenate</a:t>
            </a:r>
            <a:r>
              <a:rPr lang="en-US" sz="1600" b="0" dirty="0">
                <a:solidFill>
                  <a:srgbClr val="D4D4D4"/>
                </a:solidFill>
                <a:effectLst/>
                <a:latin typeface="Consolas" panose="020B0609020204030204" pitchFamily="49" charset="0"/>
              </a:rPr>
              <a:t>([</a:t>
            </a:r>
            <a:r>
              <a:rPr lang="en-US" sz="1600" b="0" dirty="0">
                <a:solidFill>
                  <a:srgbClr val="4FC1FF"/>
                </a:solidFill>
                <a:effectLst/>
                <a:latin typeface="Consolas" panose="020B0609020204030204" pitchFamily="49" charset="0"/>
              </a:rPr>
              <a:t>A</a:t>
            </a:r>
            <a:r>
              <a:rPr lang="en-US" sz="1600" b="0" dirty="0">
                <a:solidFill>
                  <a:srgbClr val="D4D4D4"/>
                </a:solidFill>
                <a:effectLst/>
                <a:latin typeface="Consolas" panose="020B0609020204030204" pitchFamily="49" charset="0"/>
              </a:rPr>
              <a:t>, </a:t>
            </a:r>
            <a:r>
              <a:rPr lang="en-US" sz="1600" b="0" dirty="0">
                <a:solidFill>
                  <a:srgbClr val="4FC1FF"/>
                </a:solidFill>
                <a:effectLst/>
                <a:latin typeface="Consolas" panose="020B0609020204030204" pitchFamily="49" charset="0"/>
              </a:rPr>
              <a:t>B</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4FC1FF"/>
                </a:solidFill>
                <a:effectLst/>
                <a:latin typeface="Consolas" panose="020B0609020204030204" pitchFamily="49" charset="0"/>
              </a:rPr>
              <a:t>C</a:t>
            </a:r>
            <a:r>
              <a:rPr lang="en-US" sz="1600" b="0"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205CD885-3884-E0AC-892A-11473707F608}"/>
              </a:ext>
            </a:extLst>
          </p:cNvPr>
          <p:cNvSpPr txBox="1"/>
          <p:nvPr/>
        </p:nvSpPr>
        <p:spPr>
          <a:xfrm>
            <a:off x="3296509" y="4646043"/>
            <a:ext cx="6096000" cy="2123658"/>
          </a:xfrm>
          <a:prstGeom prst="rect">
            <a:avLst/>
          </a:prstGeom>
          <a:solidFill>
            <a:schemeClr val="tx1"/>
          </a:solidFill>
        </p:spPr>
        <p:txBody>
          <a:bodyPr wrap="square">
            <a:spAutoFit/>
          </a:bodyPr>
          <a:lstStyle/>
          <a:p>
            <a:r>
              <a:rPr lang="en-US" sz="1600" b="0" dirty="0">
                <a:solidFill>
                  <a:srgbClr val="C586C0"/>
                </a:solidFill>
                <a:effectLst/>
                <a:latin typeface="Consolas" panose="020B0609020204030204" pitchFamily="49" charset="0"/>
              </a:rPr>
              <a:t>import</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numpy</a:t>
            </a:r>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as</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np</a:t>
            </a:r>
            <a:endParaRPr lang="en-US" sz="1600" b="0" dirty="0">
              <a:solidFill>
                <a:srgbClr val="D4D4D4"/>
              </a:solidFill>
              <a:effectLst/>
              <a:latin typeface="Consolas" panose="020B0609020204030204" pitchFamily="49" charset="0"/>
            </a:endParaRPr>
          </a:p>
          <a:p>
            <a:br>
              <a:rPr lang="en-US" sz="1600" b="0" dirty="0">
                <a:solidFill>
                  <a:srgbClr val="D4D4D4"/>
                </a:solidFill>
                <a:effectLst/>
                <a:latin typeface="Consolas" panose="020B0609020204030204" pitchFamily="49" charset="0"/>
              </a:rPr>
            </a:br>
            <a:r>
              <a:rPr lang="en-US" sz="1600" b="0" dirty="0">
                <a:solidFill>
                  <a:srgbClr val="4FC1FF"/>
                </a:solidFill>
                <a:effectLst/>
                <a:latin typeface="Consolas" panose="020B0609020204030204" pitchFamily="49" charset="0"/>
              </a:rPr>
              <a:t>A</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ones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2</a:t>
            </a:r>
            <a:r>
              <a:rPr lang="en-US" sz="1600" b="0" dirty="0">
                <a:solidFill>
                  <a:srgbClr val="D4D4D4"/>
                </a:solidFill>
                <a:effectLst/>
                <a:latin typeface="Consolas" panose="020B0609020204030204" pitchFamily="49" charset="0"/>
              </a:rPr>
              <a:t>))</a:t>
            </a:r>
          </a:p>
          <a:p>
            <a:r>
              <a:rPr lang="en-US" sz="1600" b="0" dirty="0">
                <a:solidFill>
                  <a:srgbClr val="4FC1FF"/>
                </a:solidFill>
                <a:effectLst/>
                <a:latin typeface="Consolas" panose="020B0609020204030204" pitchFamily="49" charset="0"/>
              </a:rPr>
              <a:t>B</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zeros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4FC1FF"/>
                </a:solidFill>
                <a:effectLst/>
                <a:latin typeface="Consolas" panose="020B0609020204030204" pitchFamily="49" charset="0"/>
              </a:rPr>
              <a:t>C</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concatenate</a:t>
            </a:r>
            <a:r>
              <a:rPr lang="en-US" sz="1600" b="0" dirty="0">
                <a:solidFill>
                  <a:srgbClr val="D4D4D4"/>
                </a:solidFill>
                <a:effectLst/>
                <a:latin typeface="Consolas" panose="020B0609020204030204" pitchFamily="49" charset="0"/>
              </a:rPr>
              <a:t>([</a:t>
            </a:r>
            <a:r>
              <a:rPr lang="en-US" sz="1600" b="0" dirty="0">
                <a:solidFill>
                  <a:srgbClr val="4FC1FF"/>
                </a:solidFill>
                <a:effectLst/>
                <a:latin typeface="Consolas" panose="020B0609020204030204" pitchFamily="49" charset="0"/>
              </a:rPr>
              <a:t>A</a:t>
            </a:r>
            <a:r>
              <a:rPr lang="en-US" sz="1600" b="0" dirty="0">
                <a:solidFill>
                  <a:srgbClr val="D4D4D4"/>
                </a:solidFill>
                <a:effectLst/>
                <a:latin typeface="Consolas" panose="020B0609020204030204" pitchFamily="49" charset="0"/>
              </a:rPr>
              <a:t>, </a:t>
            </a:r>
            <a:r>
              <a:rPr lang="en-US" sz="1600" b="0" dirty="0">
                <a:solidFill>
                  <a:srgbClr val="4FC1FF"/>
                </a:solidFill>
                <a:effectLst/>
                <a:latin typeface="Consolas" panose="020B0609020204030204" pitchFamily="49" charset="0"/>
              </a:rPr>
              <a:t>B</a:t>
            </a:r>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axis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4FC1FF"/>
                </a:solidFill>
                <a:effectLst/>
                <a:latin typeface="Consolas" panose="020B0609020204030204" pitchFamily="49" charset="0"/>
              </a:rPr>
              <a:t>C</a:t>
            </a:r>
            <a:r>
              <a:rPr lang="en-US" sz="16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6912460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Creación</a:t>
            </a:r>
            <a:r>
              <a:rPr lang="en-US" sz="2800" b="1" dirty="0">
                <a:solidFill>
                  <a:srgbClr val="00CC00"/>
                </a:solidFill>
              </a:rPr>
              <a:t> de Arrays</a:t>
            </a:r>
          </a:p>
        </p:txBody>
      </p:sp>
      <p:sp>
        <p:nvSpPr>
          <p:cNvPr id="5" name="TextBox 4">
            <a:extLst>
              <a:ext uri="{FF2B5EF4-FFF2-40B4-BE49-F238E27FC236}">
                <a16:creationId xmlns:a16="http://schemas.microsoft.com/office/drawing/2014/main" id="{E594689A-B89A-8B34-2E28-C3EE98B4B940}"/>
              </a:ext>
            </a:extLst>
          </p:cNvPr>
          <p:cNvSpPr txBox="1"/>
          <p:nvPr/>
        </p:nvSpPr>
        <p:spPr>
          <a:xfrm>
            <a:off x="1118086" y="2139667"/>
            <a:ext cx="4356847" cy="2308324"/>
          </a:xfrm>
          <a:prstGeom prst="rect">
            <a:avLst/>
          </a:prstGeom>
          <a:noFill/>
        </p:spPr>
        <p:txBody>
          <a:bodyPr wrap="square">
            <a:spAutoFit/>
          </a:bodyPr>
          <a:lstStyle/>
          <a:p>
            <a:pPr marL="285750" indent="-285750">
              <a:buFont typeface="Arial" panose="020B0604020202020204" pitchFamily="34" charset="0"/>
              <a:buChar char="•"/>
            </a:pPr>
            <a:r>
              <a:rPr lang="en-US" sz="2400" dirty="0" err="1"/>
              <a:t>np.ones</a:t>
            </a:r>
            <a:r>
              <a:rPr lang="en-US" sz="2400" dirty="0"/>
              <a:t>, </a:t>
            </a:r>
            <a:r>
              <a:rPr lang="en-US" sz="2400" dirty="0" err="1"/>
              <a:t>np.zeros</a:t>
            </a:r>
            <a:endParaRPr lang="en-US" sz="2400" dirty="0"/>
          </a:p>
          <a:p>
            <a:pPr marL="285750" indent="-285750">
              <a:buFont typeface="Arial" panose="020B0604020202020204" pitchFamily="34" charset="0"/>
              <a:buChar char="•"/>
            </a:pPr>
            <a:r>
              <a:rPr lang="en-US" sz="2400" dirty="0" err="1"/>
              <a:t>np.arrange</a:t>
            </a:r>
            <a:endParaRPr lang="en-US" sz="2400" dirty="0"/>
          </a:p>
          <a:p>
            <a:pPr marL="285750" indent="-285750">
              <a:buFont typeface="Arial" panose="020B0604020202020204" pitchFamily="34" charset="0"/>
              <a:buChar char="•"/>
            </a:pPr>
            <a:r>
              <a:rPr lang="en-US" sz="2400" dirty="0" err="1"/>
              <a:t>np.concatenate</a:t>
            </a:r>
            <a:endParaRPr lang="en-US" sz="2400" dirty="0"/>
          </a:p>
          <a:p>
            <a:pPr marL="285750" indent="-285750">
              <a:buFont typeface="Arial" panose="020B0604020202020204" pitchFamily="34" charset="0"/>
              <a:buChar char="•"/>
            </a:pPr>
            <a:r>
              <a:rPr lang="en-US" sz="2400" b="1" dirty="0" err="1"/>
              <a:t>np.astype</a:t>
            </a:r>
            <a:endParaRPr lang="en-US" sz="2400" b="1" dirty="0"/>
          </a:p>
          <a:p>
            <a:pPr marL="285750" indent="-285750">
              <a:buFont typeface="Arial" panose="020B0604020202020204" pitchFamily="34" charset="0"/>
              <a:buChar char="•"/>
            </a:pPr>
            <a:r>
              <a:rPr lang="en-US" sz="2400" dirty="0" err="1"/>
              <a:t>np.zeros_like</a:t>
            </a:r>
            <a:r>
              <a:rPr lang="en-US" sz="2400" dirty="0"/>
              <a:t>, </a:t>
            </a:r>
            <a:r>
              <a:rPr lang="en-US" sz="2400" dirty="0" err="1"/>
              <a:t>np.ones_like</a:t>
            </a:r>
            <a:endParaRPr lang="en-US" sz="2400" dirty="0"/>
          </a:p>
          <a:p>
            <a:pPr marL="285750" indent="-285750">
              <a:buFont typeface="Arial" panose="020B0604020202020204" pitchFamily="34" charset="0"/>
              <a:buChar char="•"/>
            </a:pPr>
            <a:r>
              <a:rPr lang="en-US" sz="2400" dirty="0" err="1"/>
              <a:t>np.random.random</a:t>
            </a:r>
            <a:endParaRPr lang="en-US" sz="2400" dirty="0"/>
          </a:p>
        </p:txBody>
      </p:sp>
      <p:sp>
        <p:nvSpPr>
          <p:cNvPr id="6" name="TextBox 5">
            <a:extLst>
              <a:ext uri="{FF2B5EF4-FFF2-40B4-BE49-F238E27FC236}">
                <a16:creationId xmlns:a16="http://schemas.microsoft.com/office/drawing/2014/main" id="{0A5FCA60-5481-D241-4418-FE9EB752A43A}"/>
              </a:ext>
            </a:extLst>
          </p:cNvPr>
          <p:cNvSpPr txBox="1"/>
          <p:nvPr/>
        </p:nvSpPr>
        <p:spPr>
          <a:xfrm>
            <a:off x="5782235" y="2890104"/>
            <a:ext cx="6096000" cy="2585323"/>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ones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astype</a:t>
            </a:r>
            <a:r>
              <a:rPr lang="en-US" b="0" dirty="0">
                <a:solidFill>
                  <a:srgbClr val="D4D4D4"/>
                </a:solidFill>
                <a:effectLst/>
                <a:latin typeface="Consolas" panose="020B0609020204030204" pitchFamily="49" charset="0"/>
              </a:rPr>
              <a:t>(</a:t>
            </a:r>
            <a:r>
              <a:rPr lang="en-US" b="0" dirty="0">
                <a:solidFill>
                  <a:srgbClr val="4EC9B0"/>
                </a:solidFill>
                <a:effectLst/>
                <a:latin typeface="Consolas" panose="020B0609020204030204" pitchFamily="49" charset="0"/>
              </a:rPr>
              <a:t>np</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uint16</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5498606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Creación</a:t>
            </a:r>
            <a:r>
              <a:rPr lang="en-US" sz="2800" b="1" dirty="0">
                <a:solidFill>
                  <a:srgbClr val="00CC00"/>
                </a:solidFill>
              </a:rPr>
              <a:t> de Arrays</a:t>
            </a:r>
          </a:p>
        </p:txBody>
      </p:sp>
      <p:sp>
        <p:nvSpPr>
          <p:cNvPr id="5" name="TextBox 4">
            <a:extLst>
              <a:ext uri="{FF2B5EF4-FFF2-40B4-BE49-F238E27FC236}">
                <a16:creationId xmlns:a16="http://schemas.microsoft.com/office/drawing/2014/main" id="{E594689A-B89A-8B34-2E28-C3EE98B4B940}"/>
              </a:ext>
            </a:extLst>
          </p:cNvPr>
          <p:cNvSpPr txBox="1"/>
          <p:nvPr/>
        </p:nvSpPr>
        <p:spPr>
          <a:xfrm>
            <a:off x="1118086" y="2139667"/>
            <a:ext cx="5130314" cy="2308324"/>
          </a:xfrm>
          <a:prstGeom prst="rect">
            <a:avLst/>
          </a:prstGeom>
          <a:noFill/>
        </p:spPr>
        <p:txBody>
          <a:bodyPr wrap="square">
            <a:spAutoFit/>
          </a:bodyPr>
          <a:lstStyle/>
          <a:p>
            <a:pPr marL="285750" indent="-285750">
              <a:buFont typeface="Arial" panose="020B0604020202020204" pitchFamily="34" charset="0"/>
              <a:buChar char="•"/>
            </a:pPr>
            <a:r>
              <a:rPr lang="en-US" sz="2400" dirty="0" err="1"/>
              <a:t>np.ones</a:t>
            </a:r>
            <a:r>
              <a:rPr lang="en-US" sz="2400" dirty="0"/>
              <a:t>, </a:t>
            </a:r>
            <a:r>
              <a:rPr lang="en-US" sz="2400" dirty="0" err="1"/>
              <a:t>np.zeros</a:t>
            </a:r>
            <a:endParaRPr lang="en-US" sz="2400" dirty="0"/>
          </a:p>
          <a:p>
            <a:pPr marL="285750" indent="-285750">
              <a:buFont typeface="Arial" panose="020B0604020202020204" pitchFamily="34" charset="0"/>
              <a:buChar char="•"/>
            </a:pPr>
            <a:r>
              <a:rPr lang="en-US" sz="2400" dirty="0" err="1"/>
              <a:t>np.arrange</a:t>
            </a:r>
            <a:endParaRPr lang="en-US" sz="2400" dirty="0"/>
          </a:p>
          <a:p>
            <a:pPr marL="285750" indent="-285750">
              <a:buFont typeface="Arial" panose="020B0604020202020204" pitchFamily="34" charset="0"/>
              <a:buChar char="•"/>
            </a:pPr>
            <a:r>
              <a:rPr lang="en-US" sz="2400" dirty="0" err="1"/>
              <a:t>np.concatenate</a:t>
            </a:r>
            <a:endParaRPr lang="en-US" sz="2400" dirty="0"/>
          </a:p>
          <a:p>
            <a:pPr marL="285750" indent="-285750">
              <a:buFont typeface="Arial" panose="020B0604020202020204" pitchFamily="34" charset="0"/>
              <a:buChar char="•"/>
            </a:pPr>
            <a:r>
              <a:rPr lang="en-US" sz="2400" dirty="0" err="1"/>
              <a:t>np.astype</a:t>
            </a:r>
            <a:endParaRPr lang="en-US" sz="2400" dirty="0"/>
          </a:p>
          <a:p>
            <a:pPr marL="285750" indent="-285750">
              <a:buFont typeface="Arial" panose="020B0604020202020204" pitchFamily="34" charset="0"/>
              <a:buChar char="•"/>
            </a:pPr>
            <a:r>
              <a:rPr lang="en-US" sz="2400" b="1" dirty="0" err="1"/>
              <a:t>np.zeros_like</a:t>
            </a:r>
            <a:r>
              <a:rPr lang="en-US" sz="2400" b="1" dirty="0"/>
              <a:t>, </a:t>
            </a:r>
            <a:r>
              <a:rPr lang="en-US" sz="2400" b="1" dirty="0" err="1"/>
              <a:t>np.ones_like</a:t>
            </a:r>
            <a:endParaRPr lang="en-US" sz="2400" b="1" dirty="0"/>
          </a:p>
          <a:p>
            <a:pPr marL="285750" indent="-285750">
              <a:buFont typeface="Arial" panose="020B0604020202020204" pitchFamily="34" charset="0"/>
              <a:buChar char="•"/>
            </a:pPr>
            <a:r>
              <a:rPr lang="en-US" sz="2400" dirty="0" err="1"/>
              <a:t>np.random.random</a:t>
            </a:r>
            <a:endParaRPr lang="en-US" sz="2400" dirty="0"/>
          </a:p>
        </p:txBody>
      </p:sp>
      <p:sp>
        <p:nvSpPr>
          <p:cNvPr id="6" name="TextBox 5">
            <a:extLst>
              <a:ext uri="{FF2B5EF4-FFF2-40B4-BE49-F238E27FC236}">
                <a16:creationId xmlns:a16="http://schemas.microsoft.com/office/drawing/2014/main" id="{6A3F5304-D859-EFCA-B95A-8B39C983C804}"/>
              </a:ext>
            </a:extLst>
          </p:cNvPr>
          <p:cNvSpPr txBox="1"/>
          <p:nvPr/>
        </p:nvSpPr>
        <p:spPr>
          <a:xfrm>
            <a:off x="6007441" y="3221070"/>
            <a:ext cx="6096000" cy="2585323"/>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ones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B</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zeros_like</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shape</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B</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4FC1FF"/>
                </a:solidFill>
                <a:effectLst/>
                <a:latin typeface="Consolas" panose="020B0609020204030204" pitchFamily="49" charset="0"/>
              </a:rPr>
              <a:t>B</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3588990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Creación</a:t>
            </a:r>
            <a:r>
              <a:rPr lang="en-US" sz="2800" b="1" dirty="0">
                <a:solidFill>
                  <a:srgbClr val="00CC00"/>
                </a:solidFill>
              </a:rPr>
              <a:t> de Arrays</a:t>
            </a:r>
          </a:p>
        </p:txBody>
      </p:sp>
      <p:sp>
        <p:nvSpPr>
          <p:cNvPr id="5" name="TextBox 4">
            <a:extLst>
              <a:ext uri="{FF2B5EF4-FFF2-40B4-BE49-F238E27FC236}">
                <a16:creationId xmlns:a16="http://schemas.microsoft.com/office/drawing/2014/main" id="{E594689A-B89A-8B34-2E28-C3EE98B4B940}"/>
              </a:ext>
            </a:extLst>
          </p:cNvPr>
          <p:cNvSpPr txBox="1"/>
          <p:nvPr/>
        </p:nvSpPr>
        <p:spPr>
          <a:xfrm>
            <a:off x="1118086" y="2139667"/>
            <a:ext cx="4356847" cy="2308324"/>
          </a:xfrm>
          <a:prstGeom prst="rect">
            <a:avLst/>
          </a:prstGeom>
          <a:noFill/>
        </p:spPr>
        <p:txBody>
          <a:bodyPr wrap="square">
            <a:spAutoFit/>
          </a:bodyPr>
          <a:lstStyle/>
          <a:p>
            <a:pPr marL="285750" indent="-285750">
              <a:buFont typeface="Arial" panose="020B0604020202020204" pitchFamily="34" charset="0"/>
              <a:buChar char="•"/>
            </a:pPr>
            <a:r>
              <a:rPr lang="en-US" sz="2400" dirty="0" err="1"/>
              <a:t>np.ones</a:t>
            </a:r>
            <a:r>
              <a:rPr lang="en-US" sz="2400" dirty="0"/>
              <a:t>, </a:t>
            </a:r>
            <a:r>
              <a:rPr lang="en-US" sz="2400" dirty="0" err="1"/>
              <a:t>np.zeros</a:t>
            </a:r>
            <a:endParaRPr lang="en-US" sz="2400" dirty="0"/>
          </a:p>
          <a:p>
            <a:pPr marL="285750" indent="-285750">
              <a:buFont typeface="Arial" panose="020B0604020202020204" pitchFamily="34" charset="0"/>
              <a:buChar char="•"/>
            </a:pPr>
            <a:r>
              <a:rPr lang="en-US" sz="2400" dirty="0" err="1"/>
              <a:t>np.arrange</a:t>
            </a:r>
            <a:endParaRPr lang="en-US" sz="2400" dirty="0"/>
          </a:p>
          <a:p>
            <a:pPr marL="285750" indent="-285750">
              <a:buFont typeface="Arial" panose="020B0604020202020204" pitchFamily="34" charset="0"/>
              <a:buChar char="•"/>
            </a:pPr>
            <a:r>
              <a:rPr lang="en-US" sz="2400" dirty="0" err="1"/>
              <a:t>np.concatenate</a:t>
            </a:r>
            <a:endParaRPr lang="en-US" sz="2400" dirty="0"/>
          </a:p>
          <a:p>
            <a:pPr marL="285750" indent="-285750">
              <a:buFont typeface="Arial" panose="020B0604020202020204" pitchFamily="34" charset="0"/>
              <a:buChar char="•"/>
            </a:pPr>
            <a:r>
              <a:rPr lang="en-US" sz="2400" dirty="0" err="1"/>
              <a:t>np.astype</a:t>
            </a:r>
            <a:endParaRPr lang="en-US" sz="2400" dirty="0"/>
          </a:p>
          <a:p>
            <a:pPr marL="285750" indent="-285750">
              <a:buFont typeface="Arial" panose="020B0604020202020204" pitchFamily="34" charset="0"/>
              <a:buChar char="•"/>
            </a:pPr>
            <a:r>
              <a:rPr lang="en-US" sz="2400" dirty="0" err="1"/>
              <a:t>np.zeros_like</a:t>
            </a:r>
            <a:r>
              <a:rPr lang="en-US" sz="2400" dirty="0"/>
              <a:t>, </a:t>
            </a:r>
            <a:r>
              <a:rPr lang="en-US" sz="2400" dirty="0" err="1"/>
              <a:t>np.ones_like</a:t>
            </a:r>
            <a:endParaRPr lang="en-US" sz="2400" dirty="0"/>
          </a:p>
          <a:p>
            <a:pPr marL="285750" indent="-285750">
              <a:buFont typeface="Arial" panose="020B0604020202020204" pitchFamily="34" charset="0"/>
              <a:buChar char="•"/>
            </a:pPr>
            <a:r>
              <a:rPr lang="en-US" sz="2400" b="1" dirty="0" err="1"/>
              <a:t>np.random.random</a:t>
            </a:r>
            <a:endParaRPr lang="en-US" sz="2400" b="1" dirty="0"/>
          </a:p>
        </p:txBody>
      </p:sp>
      <p:sp>
        <p:nvSpPr>
          <p:cNvPr id="6" name="TextBox 5">
            <a:extLst>
              <a:ext uri="{FF2B5EF4-FFF2-40B4-BE49-F238E27FC236}">
                <a16:creationId xmlns:a16="http://schemas.microsoft.com/office/drawing/2014/main" id="{438F9816-39BE-81D6-02D6-ADB29923B365}"/>
              </a:ext>
            </a:extLst>
          </p:cNvPr>
          <p:cNvSpPr txBox="1"/>
          <p:nvPr/>
        </p:nvSpPr>
        <p:spPr>
          <a:xfrm>
            <a:off x="5917794" y="2954342"/>
            <a:ext cx="6096000" cy="1200329"/>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4EC9B0"/>
                </a:solidFill>
                <a:effectLst/>
                <a:latin typeface="Consolas" panose="020B0609020204030204" pitchFamily="49" charset="0"/>
              </a:rPr>
              <a:t>random</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random</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10</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2352563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a:solidFill>
                  <a:srgbClr val="00CC00"/>
                </a:solidFill>
              </a:rPr>
              <a:t>Arrays – A </a:t>
            </a:r>
            <a:r>
              <a:rPr lang="en-US" sz="2800" b="1" dirty="0" err="1">
                <a:solidFill>
                  <a:srgbClr val="00CC00"/>
                </a:solidFill>
              </a:rPr>
              <a:t>tener</a:t>
            </a:r>
            <a:r>
              <a:rPr lang="en-US" sz="2800" b="1" dirty="0">
                <a:solidFill>
                  <a:srgbClr val="00CC00"/>
                </a:solidFill>
              </a:rPr>
              <a:t> </a:t>
            </a:r>
            <a:r>
              <a:rPr lang="en-US" sz="2800" b="1" dirty="0" err="1">
                <a:solidFill>
                  <a:srgbClr val="00CC00"/>
                </a:solidFill>
              </a:rPr>
              <a:t>en</a:t>
            </a:r>
            <a:r>
              <a:rPr lang="en-US" sz="2800" b="1" dirty="0">
                <a:solidFill>
                  <a:srgbClr val="00CC00"/>
                </a:solidFill>
              </a:rPr>
              <a:t> </a:t>
            </a:r>
            <a:r>
              <a:rPr lang="en-US" sz="2800" b="1" dirty="0" err="1">
                <a:solidFill>
                  <a:srgbClr val="00CC00"/>
                </a:solidFill>
              </a:rPr>
              <a:t>cuenta</a:t>
            </a:r>
            <a:endParaRPr lang="en-US" sz="2800" b="1" dirty="0">
              <a:solidFill>
                <a:srgbClr val="00CC00"/>
              </a:solidFill>
            </a:endParaRPr>
          </a:p>
        </p:txBody>
      </p:sp>
      <p:sp>
        <p:nvSpPr>
          <p:cNvPr id="6" name="TextBox 5">
            <a:extLst>
              <a:ext uri="{FF2B5EF4-FFF2-40B4-BE49-F238E27FC236}">
                <a16:creationId xmlns:a16="http://schemas.microsoft.com/office/drawing/2014/main" id="{4E59B489-7367-F3E6-49D4-28BB93EBFC29}"/>
              </a:ext>
            </a:extLst>
          </p:cNvPr>
          <p:cNvSpPr txBox="1"/>
          <p:nvPr/>
        </p:nvSpPr>
        <p:spPr>
          <a:xfrm>
            <a:off x="1558771" y="3429000"/>
            <a:ext cx="4232429" cy="2031325"/>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ones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B</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ones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6</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C</a:t>
            </a:r>
            <a:r>
              <a:rPr lang="en-US" b="0" dirty="0">
                <a:solidFill>
                  <a:srgbClr val="D4D4D4"/>
                </a:solidFill>
                <a:effectLst/>
                <a:latin typeface="Consolas" panose="020B0609020204030204" pitchFamily="49" charset="0"/>
              </a:rPr>
              <a:t> = </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a:solidFill>
                  <a:srgbClr val="4FC1FF"/>
                </a:solidFill>
                <a:effectLst/>
                <a:latin typeface="Consolas" panose="020B0609020204030204" pitchFamily="49" charset="0"/>
              </a:rPr>
              <a:t>B</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C</a:t>
            </a:r>
            <a:r>
              <a:rPr lang="en-US" b="0"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A41EBEF1-B97D-0B6B-51FE-B0761307B2A5}"/>
              </a:ext>
            </a:extLst>
          </p:cNvPr>
          <p:cNvSpPr txBox="1"/>
          <p:nvPr/>
        </p:nvSpPr>
        <p:spPr>
          <a:xfrm>
            <a:off x="2426933" y="5607617"/>
            <a:ext cx="6096000" cy="1169551"/>
          </a:xfrm>
          <a:prstGeom prst="rect">
            <a:avLst/>
          </a:prstGeom>
          <a:noFill/>
        </p:spPr>
        <p:txBody>
          <a:bodyPr wrap="square">
            <a:spAutoFit/>
          </a:bodyPr>
          <a:lstStyle/>
          <a:p>
            <a:r>
              <a:rPr lang="en-US" sz="1400" dirty="0"/>
              <a:t>Traceback (most recent call last):</a:t>
            </a:r>
          </a:p>
          <a:p>
            <a:r>
              <a:rPr lang="en-US" sz="1400" dirty="0"/>
              <a:t>  File "test.py", line 5, in &lt;module&gt;</a:t>
            </a:r>
          </a:p>
          <a:p>
            <a:r>
              <a:rPr lang="en-US" sz="1400" dirty="0"/>
              <a:t>    C = A + B</a:t>
            </a:r>
          </a:p>
          <a:p>
            <a:r>
              <a:rPr lang="en-US" sz="1400" b="1" dirty="0" err="1"/>
              <a:t>ValueError</a:t>
            </a:r>
            <a:r>
              <a:rPr lang="en-US" sz="1400" dirty="0"/>
              <a:t>: operands could not be broadcast together with shapes (3,4) (5,6)</a:t>
            </a:r>
          </a:p>
        </p:txBody>
      </p:sp>
      <p:sp>
        <p:nvSpPr>
          <p:cNvPr id="13" name="TextBox 12">
            <a:extLst>
              <a:ext uri="{FF2B5EF4-FFF2-40B4-BE49-F238E27FC236}">
                <a16:creationId xmlns:a16="http://schemas.microsoft.com/office/drawing/2014/main" id="{C382232D-EECB-E0CD-4AC7-F22918D06D52}"/>
              </a:ext>
            </a:extLst>
          </p:cNvPr>
          <p:cNvSpPr txBox="1"/>
          <p:nvPr/>
        </p:nvSpPr>
        <p:spPr>
          <a:xfrm>
            <a:off x="1134697" y="2139667"/>
            <a:ext cx="7059044" cy="923330"/>
          </a:xfrm>
          <a:prstGeom prst="rect">
            <a:avLst/>
          </a:prstGeom>
          <a:noFill/>
        </p:spPr>
        <p:txBody>
          <a:bodyPr wrap="square">
            <a:spAutoFit/>
          </a:bodyPr>
          <a:lstStyle/>
          <a:p>
            <a:pPr marL="285750" indent="-285750">
              <a:buFont typeface="Arial" panose="020B0604020202020204" pitchFamily="34" charset="0"/>
              <a:buChar char="•"/>
            </a:pPr>
            <a:r>
              <a:rPr lang="en-US" dirty="0"/>
              <a:t>Debe ser </a:t>
            </a:r>
            <a:r>
              <a:rPr lang="en-US" dirty="0" err="1"/>
              <a:t>densa</a:t>
            </a:r>
            <a:r>
              <a:rPr lang="en-US" dirty="0"/>
              <a:t> – sin </a:t>
            </a:r>
            <a:r>
              <a:rPr lang="en-US" dirty="0" err="1"/>
              <a:t>miemrbos</a:t>
            </a:r>
            <a:r>
              <a:rPr lang="en-US" dirty="0"/>
              <a:t> </a:t>
            </a:r>
            <a:r>
              <a:rPr lang="en-US" dirty="0" err="1"/>
              <a:t>faltantes</a:t>
            </a:r>
            <a:r>
              <a:rPr lang="en-US" dirty="0"/>
              <a:t>.</a:t>
            </a:r>
          </a:p>
          <a:p>
            <a:pPr marL="285750" indent="-285750">
              <a:buFont typeface="Arial" panose="020B0604020202020204" pitchFamily="34" charset="0"/>
              <a:buChar char="•"/>
            </a:pPr>
            <a:r>
              <a:rPr lang="en-US" dirty="0"/>
              <a:t>Debe ser de un solo </a:t>
            </a:r>
            <a:r>
              <a:rPr lang="en-US" dirty="0" err="1"/>
              <a:t>tipo</a:t>
            </a:r>
            <a:r>
              <a:rPr lang="en-US" dirty="0"/>
              <a:t>.</a:t>
            </a:r>
          </a:p>
          <a:p>
            <a:pPr marL="285750" indent="-285750">
              <a:buFont typeface="Arial" panose="020B0604020202020204" pitchFamily="34" charset="0"/>
              <a:buChar char="•"/>
            </a:pPr>
            <a:r>
              <a:rPr lang="en-US" dirty="0"/>
              <a:t>No se </a:t>
            </a:r>
            <a:r>
              <a:rPr lang="en-US" dirty="0" err="1"/>
              <a:t>pueden</a:t>
            </a:r>
            <a:r>
              <a:rPr lang="en-US" dirty="0"/>
              <a:t> combiner arrays de </a:t>
            </a:r>
            <a:r>
              <a:rPr lang="en-US" dirty="0" err="1"/>
              <a:t>diferente</a:t>
            </a:r>
            <a:r>
              <a:rPr lang="en-US" dirty="0"/>
              <a:t> </a:t>
            </a:r>
            <a:r>
              <a:rPr lang="en-US" b="1" dirty="0"/>
              <a:t>shape,</a:t>
            </a:r>
            <a:endParaRPr lang="en-US" dirty="0"/>
          </a:p>
        </p:txBody>
      </p:sp>
      <p:sp>
        <p:nvSpPr>
          <p:cNvPr id="15" name="TextBox 14">
            <a:extLst>
              <a:ext uri="{FF2B5EF4-FFF2-40B4-BE49-F238E27FC236}">
                <a16:creationId xmlns:a16="http://schemas.microsoft.com/office/drawing/2014/main" id="{10041D86-BFD2-F844-284D-A30B6E1E88B5}"/>
              </a:ext>
            </a:extLst>
          </p:cNvPr>
          <p:cNvSpPr txBox="1"/>
          <p:nvPr/>
        </p:nvSpPr>
        <p:spPr>
          <a:xfrm>
            <a:off x="6587971" y="3290804"/>
            <a:ext cx="4858871" cy="1477328"/>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"2"</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True</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p>
        </p:txBody>
      </p:sp>
      <p:sp>
        <p:nvSpPr>
          <p:cNvPr id="17" name="TextBox 16">
            <a:extLst>
              <a:ext uri="{FF2B5EF4-FFF2-40B4-BE49-F238E27FC236}">
                <a16:creationId xmlns:a16="http://schemas.microsoft.com/office/drawing/2014/main" id="{8B6205EB-B657-51D5-F47F-0C73CA4DB4B7}"/>
              </a:ext>
            </a:extLst>
          </p:cNvPr>
          <p:cNvSpPr txBox="1"/>
          <p:nvPr/>
        </p:nvSpPr>
        <p:spPr>
          <a:xfrm>
            <a:off x="7888941" y="4959842"/>
            <a:ext cx="3424518" cy="523220"/>
          </a:xfrm>
          <a:prstGeom prst="rect">
            <a:avLst/>
          </a:prstGeom>
          <a:noFill/>
        </p:spPr>
        <p:txBody>
          <a:bodyPr wrap="square">
            <a:spAutoFit/>
          </a:bodyPr>
          <a:lstStyle/>
          <a:p>
            <a:r>
              <a:rPr lang="en-US" sz="1400" dirty="0"/>
              <a:t>['1' '2' 'True' '4']</a:t>
            </a:r>
          </a:p>
          <a:p>
            <a:r>
              <a:rPr lang="en-US" sz="1400" dirty="0"/>
              <a:t>&lt;U11</a:t>
            </a:r>
          </a:p>
        </p:txBody>
      </p:sp>
    </p:spTree>
    <p:extLst>
      <p:ext uri="{BB962C8B-B14F-4D97-AF65-F5344CB8AC3E}">
        <p14:creationId xmlns:p14="http://schemas.microsoft.com/office/powerpoint/2010/main" val="35473500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a:solidFill>
                  <a:srgbClr val="00CC00"/>
                </a:solidFill>
              </a:rPr>
              <a:t>Arrays – Shaping</a:t>
            </a:r>
          </a:p>
        </p:txBody>
      </p:sp>
      <p:sp>
        <p:nvSpPr>
          <p:cNvPr id="5" name="TextBox 4">
            <a:extLst>
              <a:ext uri="{FF2B5EF4-FFF2-40B4-BE49-F238E27FC236}">
                <a16:creationId xmlns:a16="http://schemas.microsoft.com/office/drawing/2014/main" id="{A4550D3E-2827-5D50-C7AA-9A25C1926EFF}"/>
              </a:ext>
            </a:extLst>
          </p:cNvPr>
          <p:cNvSpPr txBox="1"/>
          <p:nvPr/>
        </p:nvSpPr>
        <p:spPr>
          <a:xfrm>
            <a:off x="1371600" y="2303947"/>
            <a:ext cx="6096000" cy="1015663"/>
          </a:xfrm>
          <a:prstGeom prst="rect">
            <a:avLst/>
          </a:prstGeom>
          <a:noFill/>
        </p:spPr>
        <p:txBody>
          <a:bodyPr wrap="square">
            <a:spAutoFit/>
          </a:bodyPr>
          <a:lstStyle/>
          <a:p>
            <a:pPr marL="514350" indent="-514350">
              <a:buFont typeface="+mj-lt"/>
              <a:buAutoNum type="arabicPeriod"/>
            </a:pPr>
            <a:r>
              <a:rPr lang="en-US" sz="2000" dirty="0" err="1"/>
              <a:t>Número</a:t>
            </a:r>
            <a:r>
              <a:rPr lang="en-US" sz="2000" dirty="0"/>
              <a:t> total de </a:t>
            </a:r>
            <a:r>
              <a:rPr lang="en-US" sz="2000" dirty="0" err="1"/>
              <a:t>elementos</a:t>
            </a:r>
            <a:r>
              <a:rPr lang="en-US" sz="2000" dirty="0"/>
              <a:t> no </a:t>
            </a:r>
            <a:r>
              <a:rPr lang="en-US" sz="2000" dirty="0" err="1"/>
              <a:t>puede</a:t>
            </a:r>
            <a:r>
              <a:rPr lang="en-US" sz="2000" dirty="0"/>
              <a:t> </a:t>
            </a:r>
            <a:r>
              <a:rPr lang="en-US" sz="2000" dirty="0" err="1"/>
              <a:t>cambiar</a:t>
            </a:r>
            <a:r>
              <a:rPr lang="en-US" sz="2000" dirty="0"/>
              <a:t>.</a:t>
            </a:r>
          </a:p>
          <a:p>
            <a:pPr marL="514350" indent="-514350">
              <a:buFont typeface="+mj-lt"/>
              <a:buAutoNum type="arabicPeriod"/>
            </a:pPr>
            <a:r>
              <a:rPr lang="en-US" sz="2000" dirty="0"/>
              <a:t>Use </a:t>
            </a:r>
            <a:r>
              <a:rPr lang="en-US" sz="2000" b="1" dirty="0"/>
              <a:t>-1</a:t>
            </a:r>
            <a:r>
              <a:rPr lang="en-US" sz="2000" dirty="0"/>
              <a:t> para inferior </a:t>
            </a:r>
            <a:r>
              <a:rPr lang="en-US" sz="2000" dirty="0" err="1"/>
              <a:t>el</a:t>
            </a:r>
            <a:r>
              <a:rPr lang="en-US" sz="2000" dirty="0"/>
              <a:t> shape del </a:t>
            </a:r>
            <a:r>
              <a:rPr lang="en-US" sz="2000" dirty="0" err="1"/>
              <a:t>eje</a:t>
            </a:r>
            <a:r>
              <a:rPr lang="en-US" sz="2000" dirty="0"/>
              <a:t>.</a:t>
            </a:r>
          </a:p>
          <a:p>
            <a:pPr marL="514350" indent="-514350">
              <a:buFont typeface="+mj-lt"/>
              <a:buAutoNum type="arabicPeriod"/>
            </a:pPr>
            <a:r>
              <a:rPr lang="en-US" sz="2000" dirty="0"/>
              <a:t>Fila-mayor </a:t>
            </a:r>
            <a:r>
              <a:rPr lang="en-US" sz="2000" dirty="0" err="1"/>
              <a:t>por</a:t>
            </a:r>
            <a:r>
              <a:rPr lang="en-US" sz="2000" dirty="0"/>
              <a:t> </a:t>
            </a:r>
            <a:r>
              <a:rPr lang="en-US" sz="2000" dirty="0" err="1"/>
              <a:t>defecto</a:t>
            </a:r>
            <a:r>
              <a:rPr lang="en-US" sz="2000" dirty="0"/>
              <a:t>.</a:t>
            </a:r>
          </a:p>
        </p:txBody>
      </p:sp>
      <p:sp>
        <p:nvSpPr>
          <p:cNvPr id="9" name="TextBox 8">
            <a:extLst>
              <a:ext uri="{FF2B5EF4-FFF2-40B4-BE49-F238E27FC236}">
                <a16:creationId xmlns:a16="http://schemas.microsoft.com/office/drawing/2014/main" id="{F318489F-F6CE-C4DA-2924-4D4744AD99A3}"/>
              </a:ext>
            </a:extLst>
          </p:cNvPr>
          <p:cNvSpPr txBox="1"/>
          <p:nvPr/>
        </p:nvSpPr>
        <p:spPr>
          <a:xfrm>
            <a:off x="5342965" y="3497742"/>
            <a:ext cx="6096000" cy="2862322"/>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6</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reshape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reshape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ravel</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6716676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Shaping – </a:t>
            </a:r>
            <a:r>
              <a:rPr lang="en-US" sz="2800" b="1" dirty="0" err="1">
                <a:solidFill>
                  <a:srgbClr val="00CC00"/>
                </a:solidFill>
              </a:rPr>
              <a:t>Valores</a:t>
            </a:r>
            <a:r>
              <a:rPr lang="en-US" sz="2800" b="1" dirty="0">
                <a:solidFill>
                  <a:srgbClr val="00CC00"/>
                </a:solidFill>
              </a:rPr>
              <a:t> de </a:t>
            </a:r>
            <a:r>
              <a:rPr lang="en-US" sz="2800" b="1" dirty="0" err="1">
                <a:solidFill>
                  <a:srgbClr val="00CC00"/>
                </a:solidFill>
              </a:rPr>
              <a:t>Retorno</a:t>
            </a:r>
            <a:endParaRPr lang="en-US" sz="2800" b="1" dirty="0">
              <a:solidFill>
                <a:srgbClr val="00CC00"/>
              </a:solidFill>
            </a:endParaRPr>
          </a:p>
        </p:txBody>
      </p:sp>
      <p:sp>
        <p:nvSpPr>
          <p:cNvPr id="4" name="Content Placeholder 4">
            <a:extLst>
              <a:ext uri="{FF2B5EF4-FFF2-40B4-BE49-F238E27FC236}">
                <a16:creationId xmlns:a16="http://schemas.microsoft.com/office/drawing/2014/main" id="{0380F4B6-4B7A-598E-8CBD-DDDBC446EC7F}"/>
              </a:ext>
            </a:extLst>
          </p:cNvPr>
          <p:cNvSpPr>
            <a:spLocks noGrp="1"/>
          </p:cNvSpPr>
          <p:nvPr>
            <p:ph idx="1"/>
          </p:nvPr>
        </p:nvSpPr>
        <p:spPr>
          <a:xfrm>
            <a:off x="1934225" y="2139667"/>
            <a:ext cx="8595360" cy="4351337"/>
          </a:xfrm>
        </p:spPr>
        <p:txBody>
          <a:bodyPr>
            <a:normAutofit/>
          </a:bodyPr>
          <a:lstStyle/>
          <a:p>
            <a:r>
              <a:rPr lang="en-US" dirty="0"/>
              <a:t>Las </a:t>
            </a:r>
            <a:r>
              <a:rPr lang="en-US" dirty="0" err="1"/>
              <a:t>funciones</a:t>
            </a:r>
            <a:r>
              <a:rPr lang="en-US" dirty="0"/>
              <a:t> de </a:t>
            </a:r>
            <a:r>
              <a:rPr lang="en-US" dirty="0" err="1"/>
              <a:t>Numpy</a:t>
            </a:r>
            <a:r>
              <a:rPr lang="en-US" dirty="0"/>
              <a:t> </a:t>
            </a:r>
            <a:r>
              <a:rPr lang="en-US" dirty="0" err="1"/>
              <a:t>pueden</a:t>
            </a:r>
            <a:r>
              <a:rPr lang="en-US" dirty="0"/>
              <a:t> </a:t>
            </a:r>
            <a:r>
              <a:rPr lang="en-US" dirty="0" err="1"/>
              <a:t>retornar</a:t>
            </a:r>
            <a:r>
              <a:rPr lang="en-US" dirty="0"/>
              <a:t> </a:t>
            </a:r>
            <a:r>
              <a:rPr lang="en-US" b="1" dirty="0"/>
              <a:t>vistas </a:t>
            </a:r>
            <a:r>
              <a:rPr lang="en-US" dirty="0"/>
              <a:t>o </a:t>
            </a:r>
            <a:r>
              <a:rPr lang="en-US" b="1" dirty="0" err="1"/>
              <a:t>copias</a:t>
            </a:r>
            <a:r>
              <a:rPr lang="en-US" dirty="0"/>
              <a:t>.</a:t>
            </a:r>
          </a:p>
          <a:p>
            <a:r>
              <a:rPr lang="en-US" dirty="0"/>
              <a:t>Las </a:t>
            </a:r>
            <a:r>
              <a:rPr lang="en-US" b="1" dirty="0"/>
              <a:t>Vistas </a:t>
            </a:r>
            <a:r>
              <a:rPr lang="en-US" dirty="0" err="1"/>
              <a:t>compartem</a:t>
            </a:r>
            <a:r>
              <a:rPr lang="en-US" dirty="0"/>
              <a:t> </a:t>
            </a:r>
            <a:r>
              <a:rPr lang="en-US" dirty="0" err="1"/>
              <a:t>datos</a:t>
            </a:r>
            <a:r>
              <a:rPr lang="en-US" dirty="0"/>
              <a:t> con </a:t>
            </a:r>
            <a:r>
              <a:rPr lang="en-US" dirty="0" err="1"/>
              <a:t>el</a:t>
            </a:r>
            <a:r>
              <a:rPr lang="en-US" dirty="0"/>
              <a:t> </a:t>
            </a:r>
            <a:r>
              <a:rPr lang="en-US" dirty="0" err="1"/>
              <a:t>arrya</a:t>
            </a:r>
            <a:r>
              <a:rPr lang="en-US" dirty="0"/>
              <a:t> original. </a:t>
            </a:r>
            <a:r>
              <a:rPr lang="en-US" dirty="0" err="1"/>
              <a:t>Alterar</a:t>
            </a:r>
            <a:r>
              <a:rPr lang="en-US" dirty="0"/>
              <a:t> </a:t>
            </a:r>
            <a:r>
              <a:rPr lang="en-US" dirty="0" err="1"/>
              <a:t>valores</a:t>
            </a:r>
            <a:r>
              <a:rPr lang="en-US" dirty="0"/>
              <a:t> de </a:t>
            </a:r>
            <a:r>
              <a:rPr lang="en-US" dirty="0" err="1"/>
              <a:t>una</a:t>
            </a:r>
            <a:r>
              <a:rPr lang="en-US" dirty="0"/>
              <a:t> vista </a:t>
            </a:r>
            <a:r>
              <a:rPr lang="en-US" dirty="0" err="1"/>
              <a:t>también</a:t>
            </a:r>
            <a:r>
              <a:rPr lang="en-US" dirty="0"/>
              <a:t> </a:t>
            </a:r>
            <a:r>
              <a:rPr lang="en-US" dirty="0" err="1"/>
              <a:t>cambio</a:t>
            </a:r>
            <a:r>
              <a:rPr lang="en-US" dirty="0"/>
              <a:t> </a:t>
            </a:r>
            <a:r>
              <a:rPr lang="en-US" dirty="0" err="1"/>
              <a:t>los</a:t>
            </a:r>
            <a:r>
              <a:rPr lang="en-US" dirty="0"/>
              <a:t> </a:t>
            </a:r>
            <a:r>
              <a:rPr lang="en-US" dirty="0" err="1"/>
              <a:t>valores</a:t>
            </a:r>
            <a:r>
              <a:rPr lang="en-US" dirty="0"/>
              <a:t> del original.</a:t>
            </a:r>
          </a:p>
          <a:p>
            <a:r>
              <a:rPr lang="en-US" dirty="0" err="1"/>
              <a:t>En</a:t>
            </a:r>
            <a:r>
              <a:rPr lang="en-US" dirty="0"/>
              <a:t> la </a:t>
            </a:r>
            <a:r>
              <a:rPr lang="en-US" dirty="0" err="1"/>
              <a:t>documentación</a:t>
            </a:r>
            <a:r>
              <a:rPr lang="en-US" dirty="0"/>
              <a:t> de </a:t>
            </a:r>
            <a:r>
              <a:rPr lang="en-US" dirty="0" err="1"/>
              <a:t>Numpy</a:t>
            </a:r>
            <a:r>
              <a:rPr lang="en-US" dirty="0"/>
              <a:t> se indica </a:t>
            </a:r>
            <a:r>
              <a:rPr lang="en-US" dirty="0" err="1"/>
              <a:t>si</a:t>
            </a:r>
            <a:r>
              <a:rPr lang="en-US" dirty="0"/>
              <a:t> la </a:t>
            </a:r>
            <a:r>
              <a:rPr lang="en-US" dirty="0" err="1"/>
              <a:t>función</a:t>
            </a:r>
            <a:r>
              <a:rPr lang="en-US" dirty="0"/>
              <a:t> </a:t>
            </a:r>
            <a:r>
              <a:rPr lang="en-US" dirty="0" err="1"/>
              <a:t>retorna</a:t>
            </a:r>
            <a:r>
              <a:rPr lang="en-US" dirty="0"/>
              <a:t> </a:t>
            </a:r>
            <a:r>
              <a:rPr lang="en-US" dirty="0" err="1"/>
              <a:t>una</a:t>
            </a:r>
            <a:r>
              <a:rPr lang="en-US" dirty="0"/>
              <a:t> vista o </a:t>
            </a:r>
            <a:r>
              <a:rPr lang="en-US" dirty="0" err="1"/>
              <a:t>una</a:t>
            </a:r>
            <a:r>
              <a:rPr lang="en-US" dirty="0"/>
              <a:t> </a:t>
            </a:r>
            <a:r>
              <a:rPr lang="en-US" dirty="0" err="1"/>
              <a:t>copia</a:t>
            </a:r>
            <a:r>
              <a:rPr lang="en-US" dirty="0"/>
              <a:t>.</a:t>
            </a:r>
          </a:p>
          <a:p>
            <a:r>
              <a:rPr lang="en-US" b="1" dirty="0" err="1"/>
              <a:t>np.copy</a:t>
            </a:r>
            <a:r>
              <a:rPr lang="en-US" dirty="0"/>
              <a:t>, </a:t>
            </a:r>
            <a:r>
              <a:rPr lang="en-US" b="1" dirty="0" err="1"/>
              <a:t>np.view</a:t>
            </a:r>
            <a:r>
              <a:rPr lang="en-US" dirty="0"/>
              <a:t> </a:t>
            </a:r>
            <a:r>
              <a:rPr lang="en-US" dirty="0" err="1"/>
              <a:t>realiza</a:t>
            </a:r>
            <a:r>
              <a:rPr lang="en-US" dirty="0"/>
              <a:t> las </a:t>
            </a:r>
            <a:r>
              <a:rPr lang="en-US" dirty="0" err="1"/>
              <a:t>copias</a:t>
            </a:r>
            <a:r>
              <a:rPr lang="en-US" dirty="0"/>
              <a:t> o las vistas de forma </a:t>
            </a:r>
            <a:r>
              <a:rPr lang="en-US" dirty="0" err="1"/>
              <a:t>explicita</a:t>
            </a:r>
            <a:r>
              <a:rPr lang="en-US" dirty="0"/>
              <a:t>.</a:t>
            </a:r>
          </a:p>
        </p:txBody>
      </p:sp>
    </p:spTree>
    <p:extLst>
      <p:ext uri="{BB962C8B-B14F-4D97-AF65-F5344CB8AC3E}">
        <p14:creationId xmlns:p14="http://schemas.microsoft.com/office/powerpoint/2010/main" val="36393144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Trasposition</a:t>
            </a:r>
            <a:endParaRPr lang="en-US" sz="2800" b="1" dirty="0">
              <a:solidFill>
                <a:srgbClr val="00CC00"/>
              </a:solidFill>
            </a:endParaRPr>
          </a:p>
        </p:txBody>
      </p:sp>
      <p:sp>
        <p:nvSpPr>
          <p:cNvPr id="9" name="TextBox 8">
            <a:extLst>
              <a:ext uri="{FF2B5EF4-FFF2-40B4-BE49-F238E27FC236}">
                <a16:creationId xmlns:a16="http://schemas.microsoft.com/office/drawing/2014/main" id="{3ED63270-DDA6-BD73-4063-66C14FE92BBB}"/>
              </a:ext>
            </a:extLst>
          </p:cNvPr>
          <p:cNvSpPr txBox="1"/>
          <p:nvPr/>
        </p:nvSpPr>
        <p:spPr>
          <a:xfrm>
            <a:off x="1568824" y="2229706"/>
            <a:ext cx="6096000" cy="707886"/>
          </a:xfrm>
          <a:prstGeom prst="rect">
            <a:avLst/>
          </a:prstGeom>
          <a:noFill/>
        </p:spPr>
        <p:txBody>
          <a:bodyPr wrap="square">
            <a:spAutoFit/>
          </a:bodyPr>
          <a:lstStyle/>
          <a:p>
            <a:pPr marL="342900" indent="-342900">
              <a:buFont typeface="Arial" panose="020B0604020202020204" pitchFamily="34" charset="0"/>
              <a:buChar char="•"/>
            </a:pPr>
            <a:r>
              <a:rPr lang="en-US" sz="2000" b="1" dirty="0" err="1"/>
              <a:t>np.transpose</a:t>
            </a:r>
            <a:r>
              <a:rPr lang="en-US" sz="2000" b="1" dirty="0"/>
              <a:t> </a:t>
            </a:r>
            <a:r>
              <a:rPr lang="en-US" sz="2000" dirty="0"/>
              <a:t>permutes axes.</a:t>
            </a:r>
          </a:p>
          <a:p>
            <a:pPr marL="342900" indent="-342900">
              <a:buFont typeface="Arial" panose="020B0604020202020204" pitchFamily="34" charset="0"/>
              <a:buChar char="•"/>
            </a:pPr>
            <a:r>
              <a:rPr lang="en-US" sz="2000" b="1" dirty="0" err="1"/>
              <a:t>a.T</a:t>
            </a:r>
            <a:r>
              <a:rPr lang="en-US" sz="2000" b="1" dirty="0"/>
              <a:t> </a:t>
            </a:r>
            <a:r>
              <a:rPr lang="en-US" sz="2000" dirty="0"/>
              <a:t>transposes the first two axes.</a:t>
            </a:r>
          </a:p>
        </p:txBody>
      </p:sp>
      <p:sp>
        <p:nvSpPr>
          <p:cNvPr id="11" name="TextBox 10">
            <a:extLst>
              <a:ext uri="{FF2B5EF4-FFF2-40B4-BE49-F238E27FC236}">
                <a16:creationId xmlns:a16="http://schemas.microsoft.com/office/drawing/2014/main" id="{CBCCBE03-DB14-2A97-36AE-65FF06487AF8}"/>
              </a:ext>
            </a:extLst>
          </p:cNvPr>
          <p:cNvSpPr txBox="1"/>
          <p:nvPr/>
        </p:nvSpPr>
        <p:spPr>
          <a:xfrm>
            <a:off x="4052047" y="3107922"/>
            <a:ext cx="6096000" cy="3416320"/>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arange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10</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reshape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T</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transpose</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 </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93811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a:t>¿</a:t>
            </a:r>
            <a:r>
              <a:rPr lang="en-US" dirty="0" err="1"/>
              <a:t>Qué</a:t>
            </a:r>
            <a:r>
              <a:rPr lang="en-US" dirty="0"/>
              <a:t> es Machine Learning (ML)?</a:t>
            </a:r>
          </a:p>
        </p:txBody>
      </p:sp>
      <p:sp>
        <p:nvSpPr>
          <p:cNvPr id="5" name="Content Placeholder 1">
            <a:extLst>
              <a:ext uri="{FF2B5EF4-FFF2-40B4-BE49-F238E27FC236}">
                <a16:creationId xmlns:a16="http://schemas.microsoft.com/office/drawing/2014/main" id="{B5A31E84-C8CD-F2B1-5CDB-FEDA6A84AB85}"/>
              </a:ext>
            </a:extLst>
          </p:cNvPr>
          <p:cNvSpPr>
            <a:spLocks noGrp="1"/>
          </p:cNvSpPr>
          <p:nvPr>
            <p:ph idx="1"/>
          </p:nvPr>
        </p:nvSpPr>
        <p:spPr>
          <a:xfrm>
            <a:off x="1159642" y="2024904"/>
            <a:ext cx="9723511" cy="3394472"/>
          </a:xfrm>
        </p:spPr>
        <p:txBody>
          <a:bodyPr>
            <a:normAutofit lnSpcReduction="10000"/>
          </a:bodyPr>
          <a:lstStyle/>
          <a:p>
            <a:r>
              <a:rPr lang="es-CO" dirty="0">
                <a:solidFill>
                  <a:schemeClr val="tx1"/>
                </a:solidFill>
              </a:rPr>
              <a:t>Machine </a:t>
            </a:r>
            <a:r>
              <a:rPr lang="es-CO" dirty="0" err="1">
                <a:solidFill>
                  <a:schemeClr val="tx1"/>
                </a:solidFill>
              </a:rPr>
              <a:t>Learning</a:t>
            </a:r>
            <a:endParaRPr lang="es-CO" dirty="0">
              <a:solidFill>
                <a:schemeClr val="tx1"/>
              </a:solidFill>
            </a:endParaRPr>
          </a:p>
          <a:p>
            <a:pPr lvl="1"/>
            <a:r>
              <a:rPr lang="es-CO" dirty="0">
                <a:solidFill>
                  <a:schemeClr val="tx1"/>
                </a:solidFill>
              </a:rPr>
              <a:t>Campo de estudio que da a los computadores la habilidad de aprender sin tener que programarse de forma explicita.</a:t>
            </a:r>
          </a:p>
          <a:p>
            <a:pPr lvl="1"/>
            <a:r>
              <a:rPr lang="es-CO" dirty="0">
                <a:solidFill>
                  <a:schemeClr val="tx1"/>
                </a:solidFill>
              </a:rPr>
              <a:t>Se toman decisiones “inteligentes” y se realizan predicciones a partir de los datos.</a:t>
            </a:r>
          </a:p>
          <a:p>
            <a:pPr lvl="1"/>
            <a:endParaRPr lang="es-CO" dirty="0">
              <a:solidFill>
                <a:schemeClr val="tx1"/>
              </a:solidFill>
            </a:endParaRPr>
          </a:p>
          <a:p>
            <a:r>
              <a:rPr lang="es-CO" dirty="0">
                <a:solidFill>
                  <a:schemeClr val="tx1"/>
                </a:solidFill>
              </a:rPr>
              <a:t>Algoritmos de Machine </a:t>
            </a:r>
            <a:r>
              <a:rPr lang="es-CO" dirty="0" err="1">
                <a:solidFill>
                  <a:schemeClr val="tx1"/>
                </a:solidFill>
              </a:rPr>
              <a:t>Learning</a:t>
            </a:r>
            <a:endParaRPr lang="es-CO" dirty="0">
              <a:solidFill>
                <a:schemeClr val="tx1"/>
              </a:solidFill>
            </a:endParaRPr>
          </a:p>
          <a:p>
            <a:pPr lvl="1"/>
            <a:r>
              <a:rPr lang="es-CO" dirty="0">
                <a:solidFill>
                  <a:schemeClr val="tx1"/>
                </a:solidFill>
              </a:rPr>
              <a:t>Se basan esencialmente en probabilidad y estadística.</a:t>
            </a:r>
          </a:p>
          <a:p>
            <a:pPr lvl="1"/>
            <a:r>
              <a:rPr lang="es-CO" dirty="0">
                <a:solidFill>
                  <a:schemeClr val="tx1"/>
                </a:solidFill>
              </a:rPr>
              <a:t>Pueden ser aplicados a mano pero llevarían tiempos enormes.</a:t>
            </a:r>
          </a:p>
          <a:p>
            <a:pPr lvl="1"/>
            <a:endParaRPr lang="en-US" dirty="0">
              <a:solidFill>
                <a:schemeClr val="tx1"/>
              </a:solidFill>
            </a:endParaRPr>
          </a:p>
        </p:txBody>
      </p:sp>
    </p:spTree>
    <p:extLst>
      <p:ext uri="{BB962C8B-B14F-4D97-AF65-F5344CB8AC3E}">
        <p14:creationId xmlns:p14="http://schemas.microsoft.com/office/powerpoint/2010/main" val="33711686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Salvar</a:t>
            </a:r>
            <a:r>
              <a:rPr lang="en-US" sz="2800" b="1" dirty="0">
                <a:solidFill>
                  <a:srgbClr val="00CC00"/>
                </a:solidFill>
              </a:rPr>
              <a:t> y </a:t>
            </a:r>
            <a:r>
              <a:rPr lang="en-US" sz="2800" b="1" dirty="0" err="1">
                <a:solidFill>
                  <a:srgbClr val="00CC00"/>
                </a:solidFill>
              </a:rPr>
              <a:t>Cargar</a:t>
            </a:r>
            <a:endParaRPr lang="en-US" sz="2800" b="1" dirty="0">
              <a:solidFill>
                <a:srgbClr val="00CC00"/>
              </a:solidFill>
            </a:endParaRPr>
          </a:p>
        </p:txBody>
      </p:sp>
      <p:sp>
        <p:nvSpPr>
          <p:cNvPr id="5" name="TextBox 4">
            <a:extLst>
              <a:ext uri="{FF2B5EF4-FFF2-40B4-BE49-F238E27FC236}">
                <a16:creationId xmlns:a16="http://schemas.microsoft.com/office/drawing/2014/main" id="{5958CC5B-1DAF-0951-0DD1-65D83B556921}"/>
              </a:ext>
            </a:extLst>
          </p:cNvPr>
          <p:cNvSpPr txBox="1"/>
          <p:nvPr/>
        </p:nvSpPr>
        <p:spPr>
          <a:xfrm>
            <a:off x="1371600" y="2229706"/>
            <a:ext cx="6096000" cy="923330"/>
          </a:xfrm>
          <a:prstGeom prst="rect">
            <a:avLst/>
          </a:prstGeom>
          <a:noFill/>
        </p:spPr>
        <p:txBody>
          <a:bodyPr wrap="square">
            <a:spAutoFit/>
          </a:bodyPr>
          <a:lstStyle/>
          <a:p>
            <a:pPr marL="514350" indent="-514350">
              <a:buFont typeface="+mj-lt"/>
              <a:buAutoNum type="arabicPeriod"/>
            </a:pPr>
            <a:r>
              <a:rPr lang="en-US" dirty="0" err="1"/>
              <a:t>Archivos</a:t>
            </a:r>
            <a:r>
              <a:rPr lang="en-US" dirty="0"/>
              <a:t> </a:t>
            </a:r>
            <a:r>
              <a:rPr lang="en-US" dirty="0" err="1"/>
              <a:t>tipo</a:t>
            </a:r>
            <a:r>
              <a:rPr lang="en-US" dirty="0"/>
              <a:t> </a:t>
            </a:r>
            <a:r>
              <a:rPr lang="en-US" b="1" dirty="0"/>
              <a:t>NPZ</a:t>
            </a:r>
            <a:r>
              <a:rPr lang="en-US" dirty="0"/>
              <a:t> </a:t>
            </a:r>
            <a:r>
              <a:rPr lang="en-US" dirty="0" err="1"/>
              <a:t>pueden</a:t>
            </a:r>
            <a:r>
              <a:rPr lang="en-US" dirty="0"/>
              <a:t> </a:t>
            </a:r>
            <a:r>
              <a:rPr lang="en-US" dirty="0" err="1"/>
              <a:t>almacenar</a:t>
            </a:r>
            <a:r>
              <a:rPr lang="en-US" dirty="0"/>
              <a:t> multiples arrays.</a:t>
            </a:r>
          </a:p>
          <a:p>
            <a:pPr marL="514350" indent="-514350">
              <a:buFont typeface="+mj-lt"/>
              <a:buAutoNum type="arabicPeriod"/>
            </a:pPr>
            <a:r>
              <a:rPr lang="en-US" b="1" dirty="0" err="1"/>
              <a:t>np.savez_compressed</a:t>
            </a:r>
            <a:r>
              <a:rPr lang="en-US" dirty="0"/>
              <a:t> es similar.</a:t>
            </a:r>
          </a:p>
        </p:txBody>
      </p:sp>
      <p:sp>
        <p:nvSpPr>
          <p:cNvPr id="8" name="TextBox 7">
            <a:extLst>
              <a:ext uri="{FF2B5EF4-FFF2-40B4-BE49-F238E27FC236}">
                <a16:creationId xmlns:a16="http://schemas.microsoft.com/office/drawing/2014/main" id="{FFD4F501-D83B-697D-704B-DCA7581C9F39}"/>
              </a:ext>
            </a:extLst>
          </p:cNvPr>
          <p:cNvSpPr txBox="1"/>
          <p:nvPr/>
        </p:nvSpPr>
        <p:spPr>
          <a:xfrm>
            <a:off x="4361895" y="3429000"/>
            <a:ext cx="6096000" cy="3139321"/>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arange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10</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reshape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savez</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data.npz</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data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load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data.npz</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B</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data</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B</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5543487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Imágenes</a:t>
            </a:r>
            <a:endParaRPr lang="en-US" sz="2800" b="1" dirty="0">
              <a:solidFill>
                <a:srgbClr val="00CC00"/>
              </a:solidFill>
            </a:endParaRPr>
          </a:p>
        </p:txBody>
      </p:sp>
      <p:sp>
        <p:nvSpPr>
          <p:cNvPr id="4" name="Content Placeholder 2">
            <a:extLst>
              <a:ext uri="{FF2B5EF4-FFF2-40B4-BE49-F238E27FC236}">
                <a16:creationId xmlns:a16="http://schemas.microsoft.com/office/drawing/2014/main" id="{D4B9CDF7-3459-E6F7-A03A-03EDA84F2C7E}"/>
              </a:ext>
            </a:extLst>
          </p:cNvPr>
          <p:cNvSpPr>
            <a:spLocks noGrp="1"/>
          </p:cNvSpPr>
          <p:nvPr>
            <p:ph idx="1"/>
          </p:nvPr>
        </p:nvSpPr>
        <p:spPr>
          <a:xfrm>
            <a:off x="1905000" y="2259990"/>
            <a:ext cx="8108576" cy="2060998"/>
          </a:xfrm>
        </p:spPr>
        <p:txBody>
          <a:bodyPr>
            <a:normAutofit/>
          </a:bodyPr>
          <a:lstStyle/>
          <a:p>
            <a:pPr marL="0" indent="0">
              <a:buNone/>
            </a:pPr>
            <a:r>
              <a:rPr lang="es-CO" sz="2400" dirty="0"/>
              <a:t>Las </a:t>
            </a:r>
            <a:r>
              <a:rPr lang="es-CO" sz="2400" dirty="0" err="1"/>
              <a:t>imagenes</a:t>
            </a:r>
            <a:r>
              <a:rPr lang="es-CO" sz="2400" dirty="0"/>
              <a:t> son </a:t>
            </a:r>
            <a:r>
              <a:rPr lang="es-CO" sz="2400" dirty="0" err="1"/>
              <a:t>arrays</a:t>
            </a:r>
            <a:r>
              <a:rPr lang="es-CO" sz="2400" dirty="0"/>
              <a:t> 3D: alto, ancho y canales.</a:t>
            </a:r>
          </a:p>
          <a:p>
            <a:pPr marL="0" indent="0">
              <a:buNone/>
            </a:pPr>
            <a:endParaRPr lang="es-CO" sz="2400" dirty="0"/>
          </a:p>
          <a:p>
            <a:pPr marL="0" indent="0">
              <a:buNone/>
            </a:pPr>
            <a:r>
              <a:rPr lang="es-CO" sz="2400" dirty="0"/>
              <a:t>Los formatos comunes de imágenes son:</a:t>
            </a:r>
          </a:p>
          <a:p>
            <a:pPr lvl="1"/>
            <a:r>
              <a:rPr lang="es-CO" sz="2000" dirty="0"/>
              <a:t>Ancho x Alto x RGB</a:t>
            </a:r>
          </a:p>
          <a:p>
            <a:pPr lvl="1"/>
            <a:r>
              <a:rPr lang="es-CO" sz="2000" dirty="0"/>
              <a:t>Ancho x Alto</a:t>
            </a:r>
          </a:p>
        </p:txBody>
      </p:sp>
      <p:pic>
        <p:nvPicPr>
          <p:cNvPr id="6" name="Picture 5">
            <a:extLst>
              <a:ext uri="{FF2B5EF4-FFF2-40B4-BE49-F238E27FC236}">
                <a16:creationId xmlns:a16="http://schemas.microsoft.com/office/drawing/2014/main" id="{9BE2A5F6-9C8B-C512-B27A-30335A9D5CAA}"/>
              </a:ext>
            </a:extLst>
          </p:cNvPr>
          <p:cNvPicPr>
            <a:picLocks noChangeAspect="1"/>
          </p:cNvPicPr>
          <p:nvPr/>
        </p:nvPicPr>
        <p:blipFill>
          <a:blip r:embed="rId3"/>
          <a:stretch>
            <a:fillRect/>
          </a:stretch>
        </p:blipFill>
        <p:spPr>
          <a:xfrm>
            <a:off x="8208371" y="2935031"/>
            <a:ext cx="2890145" cy="3468174"/>
          </a:xfrm>
          <a:prstGeom prst="rect">
            <a:avLst/>
          </a:prstGeom>
        </p:spPr>
      </p:pic>
    </p:spTree>
    <p:extLst>
      <p:ext uri="{BB962C8B-B14F-4D97-AF65-F5344CB8AC3E}">
        <p14:creationId xmlns:p14="http://schemas.microsoft.com/office/powerpoint/2010/main" val="307800642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s-CO" sz="2800" b="1" dirty="0" err="1">
                <a:solidFill>
                  <a:srgbClr val="00CC00"/>
                </a:solidFill>
              </a:rPr>
              <a:t>Arrays</a:t>
            </a:r>
            <a:r>
              <a:rPr lang="es-CO" sz="2800" b="1" dirty="0">
                <a:solidFill>
                  <a:srgbClr val="00CC00"/>
                </a:solidFill>
              </a:rPr>
              <a:t> – Imágenes – Cargar</a:t>
            </a:r>
          </a:p>
        </p:txBody>
      </p:sp>
      <p:sp>
        <p:nvSpPr>
          <p:cNvPr id="5" name="TextBox 4">
            <a:extLst>
              <a:ext uri="{FF2B5EF4-FFF2-40B4-BE49-F238E27FC236}">
                <a16:creationId xmlns:a16="http://schemas.microsoft.com/office/drawing/2014/main" id="{9DEDE856-4D59-01BA-177D-B735DE5C2677}"/>
              </a:ext>
            </a:extLst>
          </p:cNvPr>
          <p:cNvSpPr txBox="1"/>
          <p:nvPr/>
        </p:nvSpPr>
        <p:spPr>
          <a:xfrm>
            <a:off x="923364" y="2139667"/>
            <a:ext cx="7611036" cy="923330"/>
          </a:xfrm>
          <a:prstGeom prst="rect">
            <a:avLst/>
          </a:prstGeom>
          <a:noFill/>
        </p:spPr>
        <p:txBody>
          <a:bodyPr wrap="square">
            <a:spAutoFit/>
          </a:bodyPr>
          <a:lstStyle/>
          <a:p>
            <a:pPr marL="285750" indent="-285750">
              <a:buFont typeface="Arial" panose="020B0604020202020204" pitchFamily="34" charset="0"/>
              <a:buChar char="•"/>
            </a:pPr>
            <a:r>
              <a:rPr lang="en-US" b="1" dirty="0"/>
              <a:t>PIL / Pillow</a:t>
            </a:r>
          </a:p>
          <a:p>
            <a:pPr marL="285750" indent="-285750">
              <a:buFont typeface="Arial" panose="020B0604020202020204" pitchFamily="34" charset="0"/>
              <a:buChar char="•"/>
            </a:pPr>
            <a:r>
              <a:rPr lang="en-US" b="1" dirty="0"/>
              <a:t>Matplotlib</a:t>
            </a:r>
          </a:p>
          <a:p>
            <a:pPr marL="285750" indent="-285750">
              <a:buFont typeface="Arial" panose="020B0604020202020204" pitchFamily="34" charset="0"/>
              <a:buChar char="•"/>
            </a:pPr>
            <a:r>
              <a:rPr lang="en-US" dirty="0"/>
              <a:t>OpenCV</a:t>
            </a:r>
          </a:p>
        </p:txBody>
      </p:sp>
      <p:sp>
        <p:nvSpPr>
          <p:cNvPr id="9" name="TextBox 8">
            <a:extLst>
              <a:ext uri="{FF2B5EF4-FFF2-40B4-BE49-F238E27FC236}">
                <a16:creationId xmlns:a16="http://schemas.microsoft.com/office/drawing/2014/main" id="{B290C25F-308F-3492-471A-D94A296D0BFD}"/>
              </a:ext>
            </a:extLst>
          </p:cNvPr>
          <p:cNvSpPr txBox="1"/>
          <p:nvPr/>
        </p:nvSpPr>
        <p:spPr>
          <a:xfrm>
            <a:off x="5299229" y="4238253"/>
            <a:ext cx="6096000" cy="2462213"/>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from</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PIL</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Image</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Image</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open</a:t>
            </a:r>
            <a:r>
              <a:rPr lang="en-US" sz="1400" b="0" dirty="0">
                <a:solidFill>
                  <a:srgbClr val="D4D4D4"/>
                </a:solidFill>
                <a:effectLst/>
                <a:latin typeface="Consolas" panose="020B0609020204030204" pitchFamily="49" charset="0"/>
              </a:rPr>
              <a:t>(</a:t>
            </a:r>
            <a:r>
              <a:rPr lang="en-US" sz="1400" b="0" dirty="0">
                <a:solidFill>
                  <a:srgbClr val="CE9178"/>
                </a:solidFill>
                <a:effectLst/>
                <a:latin typeface="Consolas" panose="020B0609020204030204" pitchFamily="49" charset="0"/>
              </a:rPr>
              <a:t>'images/koala.jpg'</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format</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size</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mode</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show</a:t>
            </a:r>
            <a:r>
              <a:rPr lang="en-US" sz="1400" b="0"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3F3C805E-E071-011B-A2E9-B2E0730DB1C4}"/>
              </a:ext>
            </a:extLst>
          </p:cNvPr>
          <p:cNvSpPr txBox="1"/>
          <p:nvPr/>
        </p:nvSpPr>
        <p:spPr>
          <a:xfrm>
            <a:off x="3200400" y="2047334"/>
            <a:ext cx="6096000" cy="2031325"/>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from</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matplotlib</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image</a:t>
            </a:r>
            <a:endParaRPr lang="en-US" sz="1400" b="0" dirty="0">
              <a:solidFill>
                <a:srgbClr val="D4D4D4"/>
              </a:solidFill>
              <a:effectLst/>
              <a:latin typeface="Consolas" panose="020B0609020204030204" pitchFamily="49" charset="0"/>
            </a:endParaRPr>
          </a:p>
          <a:p>
            <a:r>
              <a:rPr lang="en-US" sz="1400" b="0" dirty="0">
                <a:solidFill>
                  <a:srgbClr val="C586C0"/>
                </a:solidFill>
                <a:effectLst/>
                <a:latin typeface="Consolas" panose="020B0609020204030204" pitchFamily="49" charset="0"/>
              </a:rPr>
              <a:t>from</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matplotlib</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pyplot</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image</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imread</a:t>
            </a:r>
            <a:r>
              <a:rPr lang="en-US" sz="1400" b="0" dirty="0">
                <a:solidFill>
                  <a:srgbClr val="D4D4D4"/>
                </a:solidFill>
                <a:effectLst/>
                <a:latin typeface="Consolas" panose="020B0609020204030204" pitchFamily="49" charset="0"/>
              </a:rPr>
              <a:t>(</a:t>
            </a:r>
            <a:r>
              <a:rPr lang="en-US" sz="1400" b="0" dirty="0">
                <a:solidFill>
                  <a:srgbClr val="CE9178"/>
                </a:solidFill>
                <a:effectLst/>
                <a:latin typeface="Consolas" panose="020B0609020204030204" pitchFamily="49" charset="0"/>
              </a:rPr>
              <a:t>'images/koala.jpg'</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dtype</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shape</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err="1">
                <a:solidFill>
                  <a:srgbClr val="4EC9B0"/>
                </a:solidFill>
                <a:effectLst/>
                <a:latin typeface="Consolas" panose="020B0609020204030204" pitchFamily="49" charset="0"/>
              </a:rPr>
              <a:t>pyplot</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imshow</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6421561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8401018"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Imágenes</a:t>
            </a:r>
            <a:r>
              <a:rPr lang="en-US" sz="2800" b="1" dirty="0">
                <a:solidFill>
                  <a:srgbClr val="00CC00"/>
                </a:solidFill>
              </a:rPr>
              <a:t> – </a:t>
            </a:r>
            <a:r>
              <a:rPr lang="en-US" sz="2800" b="1" dirty="0" err="1">
                <a:solidFill>
                  <a:srgbClr val="00CC00"/>
                </a:solidFill>
              </a:rPr>
              <a:t>Convertir</a:t>
            </a:r>
            <a:r>
              <a:rPr lang="en-US" sz="2800" b="1" dirty="0">
                <a:solidFill>
                  <a:srgbClr val="00CC00"/>
                </a:solidFill>
              </a:rPr>
              <a:t> a </a:t>
            </a:r>
            <a:r>
              <a:rPr lang="en-US" sz="2800" b="1" dirty="0" err="1">
                <a:solidFill>
                  <a:srgbClr val="00CC00"/>
                </a:solidFill>
              </a:rPr>
              <a:t>Numpy</a:t>
            </a:r>
            <a:endParaRPr lang="en-US" sz="2800" b="1" dirty="0">
              <a:solidFill>
                <a:srgbClr val="00CC00"/>
              </a:solidFill>
            </a:endParaRPr>
          </a:p>
        </p:txBody>
      </p:sp>
      <p:sp>
        <p:nvSpPr>
          <p:cNvPr id="5" name="TextBox 4">
            <a:extLst>
              <a:ext uri="{FF2B5EF4-FFF2-40B4-BE49-F238E27FC236}">
                <a16:creationId xmlns:a16="http://schemas.microsoft.com/office/drawing/2014/main" id="{0DA97E40-3D10-E9DD-21ED-5A566497ACA0}"/>
              </a:ext>
            </a:extLst>
          </p:cNvPr>
          <p:cNvSpPr txBox="1"/>
          <p:nvPr/>
        </p:nvSpPr>
        <p:spPr>
          <a:xfrm>
            <a:off x="3523129" y="2210123"/>
            <a:ext cx="6096000" cy="4401205"/>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from</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PIL</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Image</a:t>
            </a:r>
            <a:endParaRPr lang="en-US" sz="1400" b="0" dirty="0">
              <a:solidFill>
                <a:srgbClr val="D4D4D4"/>
              </a:solidFill>
              <a:effectLst/>
              <a:latin typeface="Consolas" panose="020B0609020204030204" pitchFamily="49" charset="0"/>
            </a:endParaRPr>
          </a:p>
          <a:p>
            <a:r>
              <a:rPr lang="en-US" sz="1400" b="0" dirty="0">
                <a:solidFill>
                  <a:srgbClr val="C586C0"/>
                </a:solidFill>
                <a:effectLst/>
                <a:latin typeface="Consolas" panose="020B0609020204030204" pitchFamily="49" charset="0"/>
              </a:rPr>
              <a:t>from</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asarray</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Image</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open</a:t>
            </a:r>
            <a:r>
              <a:rPr lang="en-US" sz="1400" b="0" dirty="0">
                <a:solidFill>
                  <a:srgbClr val="D4D4D4"/>
                </a:solidFill>
                <a:effectLst/>
                <a:latin typeface="Consolas" panose="020B0609020204030204" pitchFamily="49" charset="0"/>
              </a:rPr>
              <a:t>(</a:t>
            </a:r>
            <a:r>
              <a:rPr lang="en-US" sz="1400" b="0" dirty="0">
                <a:solidFill>
                  <a:srgbClr val="CE9178"/>
                </a:solidFill>
                <a:effectLst/>
                <a:latin typeface="Consolas" panose="020B0609020204030204" pitchFamily="49" charset="0"/>
              </a:rPr>
              <a:t>'images/koala.jpg'</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format</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size</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mode</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9CDCFE"/>
                </a:solidFill>
                <a:effectLst/>
                <a:latin typeface="Consolas" panose="020B0609020204030204" pitchFamily="49" charset="0"/>
              </a:rPr>
              <a:t>data</a:t>
            </a:r>
            <a:r>
              <a:rPr lang="en-US" sz="1400" b="0" dirty="0">
                <a:solidFill>
                  <a:srgbClr val="D4D4D4"/>
                </a:solidFill>
                <a:effectLst/>
                <a:latin typeface="Consolas" panose="020B0609020204030204" pitchFamily="49" charset="0"/>
              </a:rPr>
              <a:t> = </a:t>
            </a:r>
            <a:r>
              <a:rPr lang="en-US" sz="1400" b="0" dirty="0" err="1">
                <a:solidFill>
                  <a:srgbClr val="DCDCAA"/>
                </a:solidFill>
                <a:effectLst/>
                <a:latin typeface="Consolas" panose="020B0609020204030204" pitchFamily="49" charset="0"/>
              </a:rPr>
              <a:t>asarray</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EC9B0"/>
                </a:solidFill>
                <a:effectLst/>
                <a:latin typeface="Consolas" panose="020B0609020204030204" pitchFamily="49" charset="0"/>
              </a:rPr>
              <a:t>type</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data</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data</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shape</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data</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6A9955"/>
                </a:solidFill>
                <a:effectLst/>
                <a:latin typeface="Consolas" panose="020B0609020204030204" pitchFamily="49" charset="0"/>
              </a:rPr>
              <a:t># </a:t>
            </a:r>
            <a:r>
              <a:rPr lang="en-US" sz="1400" b="0" dirty="0" err="1">
                <a:solidFill>
                  <a:srgbClr val="6A9955"/>
                </a:solidFill>
                <a:effectLst/>
                <a:latin typeface="Consolas" panose="020B0609020204030204" pitchFamily="49" charset="0"/>
              </a:rPr>
              <a:t>crear</a:t>
            </a:r>
            <a:r>
              <a:rPr lang="en-US" sz="1400" b="0" dirty="0">
                <a:solidFill>
                  <a:srgbClr val="6A9955"/>
                </a:solidFill>
                <a:effectLst/>
                <a:latin typeface="Consolas" panose="020B0609020204030204" pitchFamily="49" charset="0"/>
              </a:rPr>
              <a:t> imagen Pillow</a:t>
            </a:r>
            <a:endParaRPr lang="en-US" sz="1400" b="0" dirty="0">
              <a:solidFill>
                <a:srgbClr val="D4D4D4"/>
              </a:solidFill>
              <a:effectLst/>
              <a:latin typeface="Consolas" panose="020B0609020204030204" pitchFamily="49" charset="0"/>
            </a:endParaRPr>
          </a:p>
          <a:p>
            <a:r>
              <a:rPr lang="en-US" sz="1400" b="0" dirty="0">
                <a:solidFill>
                  <a:srgbClr val="9CDCFE"/>
                </a:solidFill>
                <a:effectLst/>
                <a:latin typeface="Consolas" panose="020B0609020204030204" pitchFamily="49" charset="0"/>
              </a:rPr>
              <a:t>imagen2</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Image</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fromarray</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data</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EC9B0"/>
                </a:solidFill>
                <a:effectLst/>
                <a:latin typeface="Consolas" panose="020B0609020204030204" pitchFamily="49" charset="0"/>
              </a:rPr>
              <a:t>type</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imagen2</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show</a:t>
            </a:r>
            <a:r>
              <a:rPr lang="en-US" sz="1400" b="0" dirty="0">
                <a:solidFill>
                  <a:srgbClr val="D4D4D4"/>
                </a:solidFill>
                <a:effectLst/>
                <a:latin typeface="Consolas" panose="020B0609020204030204" pitchFamily="49" charset="0"/>
              </a:rPr>
              <a:t>()</a:t>
            </a:r>
          </a:p>
          <a:p>
            <a:r>
              <a:rPr lang="en-US" sz="1400" b="0" dirty="0">
                <a:solidFill>
                  <a:srgbClr val="9CDCFE"/>
                </a:solidFill>
                <a:effectLst/>
                <a:latin typeface="Consolas" panose="020B0609020204030204" pitchFamily="49" charset="0"/>
              </a:rPr>
              <a:t>imagen2</a:t>
            </a:r>
            <a:r>
              <a:rPr lang="en-US" sz="1400" b="0" dirty="0">
                <a:solidFill>
                  <a:srgbClr val="D4D4D4"/>
                </a:solidFill>
                <a:effectLst/>
                <a:latin typeface="Consolas" panose="020B0609020204030204" pitchFamily="49" charset="0"/>
              </a:rPr>
              <a:t>.</a:t>
            </a:r>
            <a:r>
              <a:rPr lang="en-US" sz="1400" b="0" dirty="0">
                <a:solidFill>
                  <a:srgbClr val="DCDCAA"/>
                </a:solidFill>
                <a:effectLst/>
                <a:latin typeface="Consolas" panose="020B0609020204030204" pitchFamily="49" charset="0"/>
              </a:rPr>
              <a:t>show</a:t>
            </a:r>
            <a:r>
              <a:rPr lang="en-US" sz="14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551258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Imágenes</a:t>
            </a:r>
            <a:r>
              <a:rPr lang="en-US" sz="2800" b="1" dirty="0">
                <a:solidFill>
                  <a:srgbClr val="00CC00"/>
                </a:solidFill>
              </a:rPr>
              <a:t> - </a:t>
            </a:r>
            <a:r>
              <a:rPr lang="en-US" sz="2800" b="1" dirty="0" err="1">
                <a:solidFill>
                  <a:srgbClr val="00CC00"/>
                </a:solidFill>
              </a:rPr>
              <a:t>Manipulación</a:t>
            </a:r>
            <a:endParaRPr lang="en-US" sz="2800" b="1" dirty="0">
              <a:solidFill>
                <a:srgbClr val="00CC00"/>
              </a:solidFill>
            </a:endParaRPr>
          </a:p>
        </p:txBody>
      </p:sp>
      <p:sp>
        <p:nvSpPr>
          <p:cNvPr id="5" name="TextBox 4">
            <a:extLst>
              <a:ext uri="{FF2B5EF4-FFF2-40B4-BE49-F238E27FC236}">
                <a16:creationId xmlns:a16="http://schemas.microsoft.com/office/drawing/2014/main" id="{84E5150E-1259-0A52-87B9-F6EB12CDDD2B}"/>
              </a:ext>
            </a:extLst>
          </p:cNvPr>
          <p:cNvSpPr txBox="1"/>
          <p:nvPr/>
        </p:nvSpPr>
        <p:spPr>
          <a:xfrm>
            <a:off x="1344705" y="2492497"/>
            <a:ext cx="9305365" cy="2862322"/>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from</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PIL</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Image</a:t>
            </a:r>
            <a:endParaRPr lang="en-US" b="0" dirty="0">
              <a:solidFill>
                <a:srgbClr val="D4D4D4"/>
              </a:solidFill>
              <a:effectLst/>
              <a:latin typeface="Consolas" panose="020B0609020204030204" pitchFamily="49" charset="0"/>
            </a:endParaRPr>
          </a:p>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p>
          <a:p>
            <a:endParaRPr lang="en-US" b="0" dirty="0">
              <a:solidFill>
                <a:srgbClr val="D4D4D4"/>
              </a:solidFill>
              <a:effectLst/>
              <a:latin typeface="Consolas" panose="020B0609020204030204" pitchFamily="49" charset="0"/>
            </a:endParaRPr>
          </a:p>
          <a:p>
            <a:r>
              <a:rPr lang="en-US" b="0" dirty="0" err="1">
                <a:solidFill>
                  <a:srgbClr val="9CDCFE"/>
                </a:solidFill>
                <a:effectLst/>
                <a:latin typeface="Consolas" panose="020B0609020204030204" pitchFamily="49" charset="0"/>
              </a:rPr>
              <a:t>im</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open</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'images/koala.jpg'</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convert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'L'</a:t>
            </a:r>
            <a:r>
              <a:rPr lang="en-US" b="0" dirty="0">
                <a:solidFill>
                  <a:srgbClr val="D4D4D4"/>
                </a:solidFill>
                <a:effectLst/>
                <a:latin typeface="Consolas" panose="020B0609020204030204" pitchFamily="49" charset="0"/>
              </a:rPr>
              <a:t>)) </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EC9B0"/>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im</a:t>
            </a:r>
            <a:r>
              <a:rPr lang="en-US" b="0" dirty="0">
                <a:solidFill>
                  <a:srgbClr val="D4D4D4"/>
                </a:solidFill>
                <a:effectLst/>
                <a:latin typeface="Consolas" panose="020B0609020204030204" pitchFamily="49" charset="0"/>
              </a:rPr>
              <a:t>))</a:t>
            </a:r>
          </a:p>
          <a:p>
            <a:endParaRPr lang="en-US" b="0" dirty="0">
              <a:solidFill>
                <a:srgbClr val="9CDCFE"/>
              </a:solidFill>
              <a:effectLst/>
              <a:latin typeface="Consolas" panose="020B0609020204030204" pitchFamily="49" charset="0"/>
            </a:endParaRPr>
          </a:p>
          <a:p>
            <a:r>
              <a:rPr lang="en-US" b="0" dirty="0">
                <a:solidFill>
                  <a:srgbClr val="9CDCFE"/>
                </a:solidFill>
                <a:effectLst/>
                <a:latin typeface="Consolas" panose="020B0609020204030204" pitchFamily="49" charset="0"/>
              </a:rPr>
              <a:t>im2</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fromarray</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im</a:t>
            </a:r>
            <a:r>
              <a:rPr lang="en-US" b="0" dirty="0">
                <a:solidFill>
                  <a:srgbClr val="D4D4D4"/>
                </a:solidFill>
                <a:effectLst/>
                <a:latin typeface="Consolas" panose="020B0609020204030204" pitchFamily="49" charset="0"/>
              </a:rPr>
              <a:t>)</a:t>
            </a:r>
          </a:p>
          <a:p>
            <a:r>
              <a:rPr lang="en-US" b="0" dirty="0">
                <a:solidFill>
                  <a:srgbClr val="9CDCFE"/>
                </a:solidFill>
                <a:effectLst/>
                <a:latin typeface="Consolas" panose="020B0609020204030204" pitchFamily="49" charset="0"/>
              </a:rPr>
              <a:t>im2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save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'images/gr_koala.png’</a:t>
            </a:r>
            <a:r>
              <a:rPr lang="en-US" b="0" dirty="0">
                <a:solidFill>
                  <a:srgbClr val="D4D4D4"/>
                </a:solidFill>
                <a:effectLst/>
                <a:latin typeface="Consolas" panose="020B0609020204030204" pitchFamily="49" charset="0"/>
              </a:rPr>
              <a:t>)</a:t>
            </a:r>
          </a:p>
          <a:p>
            <a:endParaRPr lang="en-US" b="0" dirty="0">
              <a:solidFill>
                <a:srgbClr val="9CDCFE"/>
              </a:solidFill>
              <a:effectLst/>
              <a:latin typeface="Consolas" panose="020B0609020204030204" pitchFamily="49" charset="0"/>
            </a:endParaRPr>
          </a:p>
          <a:p>
            <a:r>
              <a:rPr lang="en-US" b="0" dirty="0">
                <a:solidFill>
                  <a:srgbClr val="9CDCFE"/>
                </a:solidFill>
                <a:effectLst/>
                <a:latin typeface="Consolas" panose="020B0609020204030204" pitchFamily="49" charset="0"/>
              </a:rPr>
              <a:t>im2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show</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0395020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Imágenes</a:t>
            </a:r>
            <a:r>
              <a:rPr lang="en-US" sz="2800" b="1" dirty="0">
                <a:solidFill>
                  <a:srgbClr val="00CC00"/>
                </a:solidFill>
              </a:rPr>
              <a:t> - Resizing</a:t>
            </a:r>
          </a:p>
        </p:txBody>
      </p:sp>
      <p:sp>
        <p:nvSpPr>
          <p:cNvPr id="5" name="TextBox 4">
            <a:extLst>
              <a:ext uri="{FF2B5EF4-FFF2-40B4-BE49-F238E27FC236}">
                <a16:creationId xmlns:a16="http://schemas.microsoft.com/office/drawing/2014/main" id="{84E5150E-1259-0A52-87B9-F6EB12CDDD2B}"/>
              </a:ext>
            </a:extLst>
          </p:cNvPr>
          <p:cNvSpPr txBox="1"/>
          <p:nvPr/>
        </p:nvSpPr>
        <p:spPr>
          <a:xfrm>
            <a:off x="1344705" y="2492497"/>
            <a:ext cx="9305365" cy="3139321"/>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from</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PIL</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Image</a:t>
            </a:r>
            <a:endParaRPr lang="en-US" b="0" dirty="0">
              <a:solidFill>
                <a:srgbClr val="D4D4D4"/>
              </a:solidFill>
              <a:effectLst/>
              <a:latin typeface="Consolas" panose="020B0609020204030204" pitchFamily="49" charset="0"/>
            </a:endParaRPr>
          </a:p>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err="1">
                <a:solidFill>
                  <a:srgbClr val="9CDCFE"/>
                </a:solidFill>
                <a:effectLst/>
                <a:latin typeface="Consolas" panose="020B0609020204030204" pitchFamily="49" charset="0"/>
              </a:rPr>
              <a:t>load_img_rz</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open</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'images/koala.jpg'</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resize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200</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200</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fromarray</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load_img_rz</a:t>
            </a:r>
            <a:r>
              <a:rPr lang="en-US" b="0" dirty="0">
                <a:solidFill>
                  <a:srgbClr val="D4D4D4"/>
                </a:solidFill>
                <a:effectLst/>
                <a:latin typeface="Consolas" panose="020B0609020204030204" pitchFamily="49" charset="0"/>
              </a:rPr>
              <a:t>)</a:t>
            </a:r>
          </a:p>
          <a:p>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save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'images/r_kolala.jpeg'</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"After resizing:"</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load_img_rz</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shape</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show</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253859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Imágenes</a:t>
            </a:r>
            <a:r>
              <a:rPr lang="en-US" sz="2800" b="1" dirty="0">
                <a:solidFill>
                  <a:srgbClr val="00CC00"/>
                </a:solidFill>
              </a:rPr>
              <a:t> - Trimming </a:t>
            </a:r>
          </a:p>
        </p:txBody>
      </p:sp>
      <p:sp>
        <p:nvSpPr>
          <p:cNvPr id="5" name="TextBox 4">
            <a:extLst>
              <a:ext uri="{FF2B5EF4-FFF2-40B4-BE49-F238E27FC236}">
                <a16:creationId xmlns:a16="http://schemas.microsoft.com/office/drawing/2014/main" id="{2F75C604-C54D-0E17-CB80-5A5B7C28A969}"/>
              </a:ext>
            </a:extLst>
          </p:cNvPr>
          <p:cNvSpPr txBox="1"/>
          <p:nvPr/>
        </p:nvSpPr>
        <p:spPr>
          <a:xfrm>
            <a:off x="2219330" y="2330039"/>
            <a:ext cx="8238565" cy="3970318"/>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from</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PIL</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Image</a:t>
            </a:r>
            <a:endParaRPr lang="en-US" b="0" dirty="0">
              <a:solidFill>
                <a:srgbClr val="D4D4D4"/>
              </a:solidFill>
              <a:effectLst/>
              <a:latin typeface="Consolas" panose="020B0609020204030204" pitchFamily="49" charset="0"/>
            </a:endParaRPr>
          </a:p>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err="1">
                <a:solidFill>
                  <a:srgbClr val="9CDCFE"/>
                </a:solidFill>
                <a:effectLst/>
                <a:latin typeface="Consolas" panose="020B0609020204030204" pitchFamily="49" charset="0"/>
              </a:rPr>
              <a:t>im</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open</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'images/koala.jpg'</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"Antes trimming:"</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im</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shape</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err="1">
                <a:solidFill>
                  <a:srgbClr val="9CDCFE"/>
                </a:solidFill>
                <a:effectLst/>
                <a:latin typeface="Consolas" panose="020B0609020204030204" pitchFamily="49" charset="0"/>
              </a:rPr>
              <a:t>im_trim</a:t>
            </a:r>
            <a:r>
              <a:rPr lang="en-US" b="0" dirty="0">
                <a:solidFill>
                  <a:srgbClr val="D4D4D4"/>
                </a:solidFill>
                <a:effectLst/>
                <a:latin typeface="Consolas" panose="020B0609020204030204" pitchFamily="49" charset="0"/>
              </a:rPr>
              <a:t> = </a:t>
            </a:r>
            <a:r>
              <a:rPr lang="en-US" b="0" dirty="0" err="1">
                <a:solidFill>
                  <a:srgbClr val="9CDCFE"/>
                </a:solidFill>
                <a:effectLst/>
                <a:latin typeface="Consolas" panose="020B0609020204030204" pitchFamily="49" charset="0"/>
              </a:rPr>
              <a:t>im</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128</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384</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128</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384</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"Despues trimming:"</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im_trim</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shape</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fromarray</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im_trim</a:t>
            </a:r>
            <a:r>
              <a:rPr lang="en-US" b="0" dirty="0">
                <a:solidFill>
                  <a:srgbClr val="D4D4D4"/>
                </a:solidFill>
                <a:effectLst/>
                <a:latin typeface="Consolas" panose="020B0609020204030204" pitchFamily="49" charset="0"/>
              </a:rPr>
              <a:t>)</a:t>
            </a:r>
          </a:p>
          <a:p>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save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'images/trim_koala.jpeg'</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show</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1757193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s-CO" sz="2800" b="1">
                <a:solidFill>
                  <a:srgbClr val="00CC00"/>
                </a:solidFill>
              </a:rPr>
              <a:t>Arrays – Operadores Mátematicos</a:t>
            </a:r>
          </a:p>
        </p:txBody>
      </p:sp>
      <p:sp>
        <p:nvSpPr>
          <p:cNvPr id="6" name="TextBox 5">
            <a:extLst>
              <a:ext uri="{FF2B5EF4-FFF2-40B4-BE49-F238E27FC236}">
                <a16:creationId xmlns:a16="http://schemas.microsoft.com/office/drawing/2014/main" id="{1709929A-E2F5-E91A-D4C8-7A74F12A135D}"/>
              </a:ext>
            </a:extLst>
          </p:cNvPr>
          <p:cNvSpPr txBox="1"/>
          <p:nvPr/>
        </p:nvSpPr>
        <p:spPr>
          <a:xfrm>
            <a:off x="1111623" y="2139667"/>
            <a:ext cx="6096000" cy="923330"/>
          </a:xfrm>
          <a:prstGeom prst="rect">
            <a:avLst/>
          </a:prstGeom>
          <a:noFill/>
        </p:spPr>
        <p:txBody>
          <a:bodyPr wrap="square">
            <a:spAutoFit/>
          </a:bodyPr>
          <a:lstStyle/>
          <a:p>
            <a:pPr marL="285750" indent="-285750">
              <a:buFont typeface="Arial" panose="020B0604020202020204" pitchFamily="34" charset="0"/>
              <a:buChar char="•"/>
            </a:pPr>
            <a:r>
              <a:rPr lang="en-US" dirty="0"/>
              <a:t>Las </a:t>
            </a:r>
            <a:r>
              <a:rPr lang="en-US" dirty="0" err="1"/>
              <a:t>operaciones</a:t>
            </a:r>
            <a:r>
              <a:rPr lang="en-US" dirty="0"/>
              <a:t> </a:t>
            </a:r>
            <a:r>
              <a:rPr lang="en-US" dirty="0" err="1"/>
              <a:t>aritméticas</a:t>
            </a:r>
            <a:r>
              <a:rPr lang="en-US" dirty="0"/>
              <a:t> son </a:t>
            </a:r>
            <a:r>
              <a:rPr lang="en-US" dirty="0" err="1"/>
              <a:t>por</a:t>
            </a:r>
            <a:r>
              <a:rPr lang="en-US" dirty="0"/>
              <a:t> </a:t>
            </a:r>
            <a:r>
              <a:rPr lang="en-US" dirty="0" err="1"/>
              <a:t>elementos</a:t>
            </a:r>
            <a:r>
              <a:rPr lang="en-US" dirty="0"/>
              <a:t>.</a:t>
            </a:r>
          </a:p>
          <a:p>
            <a:pPr marL="285750" indent="-285750">
              <a:buFont typeface="Arial" panose="020B0604020202020204" pitchFamily="34" charset="0"/>
              <a:buChar char="•"/>
            </a:pPr>
            <a:r>
              <a:rPr lang="en-US" dirty="0"/>
              <a:t>El </a:t>
            </a:r>
            <a:r>
              <a:rPr lang="en-US" dirty="0" err="1"/>
              <a:t>operador</a:t>
            </a:r>
            <a:r>
              <a:rPr lang="en-US" dirty="0"/>
              <a:t> </a:t>
            </a:r>
            <a:r>
              <a:rPr lang="en-US" dirty="0" err="1"/>
              <a:t>lógico</a:t>
            </a:r>
            <a:r>
              <a:rPr lang="en-US" dirty="0"/>
              <a:t> </a:t>
            </a:r>
            <a:r>
              <a:rPr lang="en-US" dirty="0" err="1"/>
              <a:t>devuelve</a:t>
            </a:r>
            <a:r>
              <a:rPr lang="en-US" dirty="0"/>
              <a:t> </a:t>
            </a:r>
            <a:r>
              <a:rPr lang="en-US" dirty="0" err="1"/>
              <a:t>una</a:t>
            </a:r>
            <a:r>
              <a:rPr lang="en-US" dirty="0"/>
              <a:t> </a:t>
            </a:r>
            <a:r>
              <a:rPr lang="en-US" dirty="0" err="1"/>
              <a:t>matriz</a:t>
            </a:r>
            <a:r>
              <a:rPr lang="en-US" dirty="0"/>
              <a:t> bool</a:t>
            </a:r>
          </a:p>
          <a:p>
            <a:pPr marL="285750" indent="-285750">
              <a:buFont typeface="Arial" panose="020B0604020202020204" pitchFamily="34" charset="0"/>
              <a:buChar char="•"/>
            </a:pPr>
            <a:r>
              <a:rPr lang="en-US" dirty="0"/>
              <a:t>Las </a:t>
            </a:r>
            <a:r>
              <a:rPr lang="en-US" dirty="0" err="1"/>
              <a:t>operaciones</a:t>
            </a:r>
            <a:r>
              <a:rPr lang="en-US" dirty="0"/>
              <a:t> in situ </a:t>
            </a:r>
            <a:r>
              <a:rPr lang="en-US" dirty="0" err="1"/>
              <a:t>modifican</a:t>
            </a:r>
            <a:r>
              <a:rPr lang="en-US" dirty="0"/>
              <a:t> la </a:t>
            </a:r>
            <a:r>
              <a:rPr lang="en-US" dirty="0" err="1"/>
              <a:t>matriz</a:t>
            </a:r>
            <a:r>
              <a:rPr lang="en-US" dirty="0"/>
              <a:t>.</a:t>
            </a:r>
          </a:p>
        </p:txBody>
      </p:sp>
      <p:sp>
        <p:nvSpPr>
          <p:cNvPr id="9" name="TextBox 8">
            <a:extLst>
              <a:ext uri="{FF2B5EF4-FFF2-40B4-BE49-F238E27FC236}">
                <a16:creationId xmlns:a16="http://schemas.microsoft.com/office/drawing/2014/main" id="{94FCF4C1-84DF-165F-1AF0-E72496419BF6}"/>
              </a:ext>
            </a:extLst>
          </p:cNvPr>
          <p:cNvSpPr txBox="1"/>
          <p:nvPr/>
        </p:nvSpPr>
        <p:spPr>
          <a:xfrm>
            <a:off x="1846729" y="3429000"/>
            <a:ext cx="3334870" cy="1815882"/>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as</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np</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1</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2</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3</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4</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4</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10</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C</a:t>
            </a:r>
            <a:r>
              <a:rPr lang="en-US" sz="1400" b="0" dirty="0">
                <a:solidFill>
                  <a:srgbClr val="D4D4D4"/>
                </a:solidFill>
                <a:effectLst/>
                <a:latin typeface="Consolas" panose="020B0609020204030204" pitchFamily="49" charset="0"/>
              </a:rPr>
              <a:t> = </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a:solidFill>
                  <a:srgbClr val="4FC1FF"/>
                </a:solidFill>
                <a:effectLst/>
                <a:latin typeface="Consolas" panose="020B0609020204030204" pitchFamily="49" charset="0"/>
              </a:rPr>
              <a:t>B</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C</a:t>
            </a:r>
            <a:r>
              <a:rPr lang="en-US" sz="1400" b="0"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330B689E-E635-FDF8-400C-94347B9ABE6E}"/>
              </a:ext>
            </a:extLst>
          </p:cNvPr>
          <p:cNvSpPr txBox="1"/>
          <p:nvPr/>
        </p:nvSpPr>
        <p:spPr>
          <a:xfrm>
            <a:off x="6629966" y="2776389"/>
            <a:ext cx="3827929" cy="1815882"/>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as</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np</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4EC9B0"/>
                </a:solidFill>
                <a:effectLst/>
                <a:latin typeface="Consolas" panose="020B0609020204030204" pitchFamily="49" charset="0"/>
              </a:rPr>
              <a:t>random</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random</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5</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5</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 = </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&lt; </a:t>
            </a:r>
            <a:r>
              <a:rPr lang="en-US" sz="1400" b="0" dirty="0">
                <a:solidFill>
                  <a:srgbClr val="B5CEA8"/>
                </a:solidFill>
                <a:effectLst/>
                <a:latin typeface="Consolas" panose="020B0609020204030204" pitchFamily="49" charset="0"/>
              </a:rPr>
              <a:t>0.5</a:t>
            </a:r>
          </a:p>
          <a:p>
            <a:endParaRPr lang="en-US" sz="1400" b="0" dirty="0">
              <a:solidFill>
                <a:srgbClr val="D4D4D4"/>
              </a:solidFill>
              <a:effectLst/>
              <a:latin typeface="Consolas" panose="020B0609020204030204" pitchFamily="49" charset="0"/>
            </a:endParaRP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5289CA55-063B-D6DB-C5C3-86E2F53D5E6E}"/>
              </a:ext>
            </a:extLst>
          </p:cNvPr>
          <p:cNvSpPr txBox="1"/>
          <p:nvPr/>
        </p:nvSpPr>
        <p:spPr>
          <a:xfrm>
            <a:off x="5730263" y="4829410"/>
            <a:ext cx="5627333" cy="1815882"/>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as</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np</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4</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15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20</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75</a:t>
            </a:r>
            <a:r>
              <a:rPr lang="en-US" sz="1400" b="0" dirty="0">
                <a:solidFill>
                  <a:srgbClr val="D4D4D4"/>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dtype</a:t>
            </a:r>
            <a:r>
              <a:rPr lang="en-US" sz="1400" b="0" dirty="0">
                <a:solidFill>
                  <a:srgbClr val="D4D4D4"/>
                </a:solidFill>
                <a:effectLst/>
                <a:latin typeface="Consolas" panose="020B0609020204030204" pitchFamily="49" charset="0"/>
              </a:rPr>
              <a:t>=</a:t>
            </a:r>
            <a:r>
              <a:rPr lang="en-US" sz="1400" b="0" dirty="0">
                <a:solidFill>
                  <a:srgbClr val="4EC9B0"/>
                </a:solidFill>
                <a:effectLst/>
                <a:latin typeface="Consolas" panose="020B0609020204030204" pitchFamily="49" charset="0"/>
              </a:rPr>
              <a:t>np</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float64</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2</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15</a:t>
            </a:r>
            <a:r>
              <a:rPr lang="en-US" sz="1400" b="0" dirty="0">
                <a:solidFill>
                  <a:srgbClr val="D4D4D4"/>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dtype</a:t>
            </a:r>
            <a:r>
              <a:rPr lang="en-US" sz="1400" b="0" dirty="0">
                <a:solidFill>
                  <a:srgbClr val="D4D4D4"/>
                </a:solidFill>
                <a:effectLst/>
                <a:latin typeface="Consolas" panose="020B0609020204030204" pitchFamily="49" charset="0"/>
              </a:rPr>
              <a:t>=</a:t>
            </a:r>
            <a:r>
              <a:rPr lang="en-US" sz="1400" b="0" dirty="0">
                <a:solidFill>
                  <a:srgbClr val="4EC9B0"/>
                </a:solidFill>
                <a:effectLst/>
                <a:latin typeface="Consolas" panose="020B0609020204030204" pitchFamily="49" charset="0"/>
              </a:rPr>
              <a:t>np</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float64</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a:solidFill>
                  <a:srgbClr val="4FC1FF"/>
                </a:solidFill>
                <a:effectLst/>
                <a:latin typeface="Consolas" panose="020B0609020204030204" pitchFamily="49" charset="0"/>
              </a:rPr>
              <a:t>B</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9703191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954107"/>
          </a:xfrm>
          <a:prstGeom prst="rect">
            <a:avLst/>
          </a:prstGeom>
          <a:noFill/>
        </p:spPr>
        <p:txBody>
          <a:bodyPr wrap="square">
            <a:spAutoFit/>
          </a:bodyPr>
          <a:lstStyle/>
          <a:p>
            <a:r>
              <a:rPr lang="es-CO" sz="2800" b="1" dirty="0" err="1">
                <a:solidFill>
                  <a:srgbClr val="00CC00"/>
                </a:solidFill>
              </a:rPr>
              <a:t>Arrays</a:t>
            </a:r>
            <a:r>
              <a:rPr lang="es-CO" sz="2800" b="1" dirty="0">
                <a:solidFill>
                  <a:srgbClr val="00CC00"/>
                </a:solidFill>
              </a:rPr>
              <a:t> – Operadores </a:t>
            </a:r>
            <a:r>
              <a:rPr lang="es-CO" sz="2800" b="1" dirty="0" err="1">
                <a:solidFill>
                  <a:srgbClr val="00CC00"/>
                </a:solidFill>
              </a:rPr>
              <a:t>Mátematicos</a:t>
            </a:r>
            <a:endParaRPr lang="es-CO" sz="2800" b="1" dirty="0">
              <a:solidFill>
                <a:srgbClr val="00CC00"/>
              </a:solidFill>
            </a:endParaRPr>
          </a:p>
          <a:p>
            <a:r>
              <a:rPr lang="es-CO" sz="2800" b="1" dirty="0">
                <a:solidFill>
                  <a:srgbClr val="00CC00"/>
                </a:solidFill>
              </a:rPr>
              <a:t>Funciones Universales</a:t>
            </a:r>
          </a:p>
        </p:txBody>
      </p:sp>
      <p:sp>
        <p:nvSpPr>
          <p:cNvPr id="5" name="TextBox 4">
            <a:extLst>
              <a:ext uri="{FF2B5EF4-FFF2-40B4-BE49-F238E27FC236}">
                <a16:creationId xmlns:a16="http://schemas.microsoft.com/office/drawing/2014/main" id="{D09DEB21-B2BE-7091-8962-6672285B1495}"/>
              </a:ext>
            </a:extLst>
          </p:cNvPr>
          <p:cNvSpPr txBox="1"/>
          <p:nvPr/>
        </p:nvSpPr>
        <p:spPr>
          <a:xfrm>
            <a:off x="1057835" y="2672187"/>
            <a:ext cx="1945341" cy="2031325"/>
          </a:xfrm>
          <a:prstGeom prst="rect">
            <a:avLst/>
          </a:prstGeom>
          <a:noFill/>
        </p:spPr>
        <p:txBody>
          <a:bodyPr wrap="square">
            <a:spAutoFit/>
          </a:bodyPr>
          <a:lstStyle/>
          <a:p>
            <a:pPr marL="0" indent="0">
              <a:buNone/>
            </a:pPr>
            <a:r>
              <a:rPr lang="en-US" dirty="0"/>
              <a:t>Element-wise</a:t>
            </a:r>
          </a:p>
          <a:p>
            <a:pPr marL="0" indent="0">
              <a:buNone/>
            </a:pPr>
            <a:r>
              <a:rPr lang="en-US" dirty="0" err="1"/>
              <a:t>Ejemplos</a:t>
            </a:r>
            <a:r>
              <a:rPr lang="en-US" dirty="0"/>
              <a:t>:</a:t>
            </a:r>
          </a:p>
          <a:p>
            <a:pPr lvl="1"/>
            <a:r>
              <a:rPr lang="en-US" dirty="0" err="1"/>
              <a:t>np.exp</a:t>
            </a:r>
            <a:endParaRPr lang="en-US" dirty="0"/>
          </a:p>
          <a:p>
            <a:pPr lvl="1"/>
            <a:r>
              <a:rPr lang="en-US" dirty="0" err="1"/>
              <a:t>np.sqrt</a:t>
            </a:r>
            <a:endParaRPr lang="en-US" dirty="0"/>
          </a:p>
          <a:p>
            <a:pPr lvl="1"/>
            <a:r>
              <a:rPr lang="en-US" dirty="0" err="1"/>
              <a:t>np.sin</a:t>
            </a:r>
            <a:endParaRPr lang="en-US" dirty="0"/>
          </a:p>
          <a:p>
            <a:pPr lvl="1"/>
            <a:r>
              <a:rPr lang="en-US" dirty="0" err="1"/>
              <a:t>np.cos</a:t>
            </a:r>
            <a:endParaRPr lang="en-US" dirty="0"/>
          </a:p>
          <a:p>
            <a:pPr lvl="1"/>
            <a:r>
              <a:rPr lang="en-US" dirty="0" err="1"/>
              <a:t>np.isnan</a:t>
            </a:r>
            <a:endParaRPr lang="en-US" dirty="0"/>
          </a:p>
        </p:txBody>
      </p:sp>
      <p:sp>
        <p:nvSpPr>
          <p:cNvPr id="10" name="TextBox 9">
            <a:extLst>
              <a:ext uri="{FF2B5EF4-FFF2-40B4-BE49-F238E27FC236}">
                <a16:creationId xmlns:a16="http://schemas.microsoft.com/office/drawing/2014/main" id="{F7E1E8D8-7954-38D1-D8FC-F41A4DDD73C3}"/>
              </a:ext>
            </a:extLst>
          </p:cNvPr>
          <p:cNvSpPr txBox="1"/>
          <p:nvPr/>
        </p:nvSpPr>
        <p:spPr>
          <a:xfrm>
            <a:off x="4437530" y="2559615"/>
            <a:ext cx="6096000" cy="1815882"/>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as</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np</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4</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15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20</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75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8</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3</a:t>
            </a:r>
            <a:r>
              <a:rPr lang="en-US" sz="1400" b="0" dirty="0">
                <a:solidFill>
                  <a:srgbClr val="D4D4D4"/>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dtype</a:t>
            </a:r>
            <a:r>
              <a:rPr lang="en-US" sz="1400" b="0" dirty="0">
                <a:solidFill>
                  <a:srgbClr val="D4D4D4"/>
                </a:solidFill>
                <a:effectLst/>
                <a:latin typeface="Consolas" panose="020B0609020204030204" pitchFamily="49" charset="0"/>
              </a:rPr>
              <a:t>=</a:t>
            </a:r>
            <a:r>
              <a:rPr lang="en-US" sz="1400" b="0" dirty="0">
                <a:solidFill>
                  <a:srgbClr val="4EC9B0"/>
                </a:solidFill>
                <a:effectLst/>
                <a:latin typeface="Consolas" panose="020B0609020204030204" pitchFamily="49" charset="0"/>
              </a:rPr>
              <a:t>np</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int8</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sqrt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C</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sin</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C</a:t>
            </a:r>
            <a:r>
              <a:rPr lang="en-US" sz="1400" b="0" dirty="0">
                <a:solidFill>
                  <a:srgbClr val="D4D4D4"/>
                </a:solidFill>
                <a:effectLst/>
                <a:latin typeface="Consolas" panose="020B0609020204030204" pitchFamily="49" charset="0"/>
              </a:rPr>
              <a:t>)</a:t>
            </a:r>
          </a:p>
        </p:txBody>
      </p:sp>
      <p:sp>
        <p:nvSpPr>
          <p:cNvPr id="14" name="TextBox 13">
            <a:extLst>
              <a:ext uri="{FF2B5EF4-FFF2-40B4-BE49-F238E27FC236}">
                <a16:creationId xmlns:a16="http://schemas.microsoft.com/office/drawing/2014/main" id="{DC85A28B-F494-6005-024C-052F2A2EB466}"/>
              </a:ext>
            </a:extLst>
          </p:cNvPr>
          <p:cNvSpPr txBox="1"/>
          <p:nvPr/>
        </p:nvSpPr>
        <p:spPr>
          <a:xfrm>
            <a:off x="4437530" y="4618587"/>
            <a:ext cx="6096000" cy="2031325"/>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as</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np</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4</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nan</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20</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75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8</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3</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a:solidFill>
                  <a:srgbClr val="4EC9B0"/>
                </a:solidFill>
                <a:effectLst/>
                <a:latin typeface="Consolas" panose="020B0609020204030204" pitchFamily="49" charset="0"/>
              </a:rPr>
              <a:t>np</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log</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isnan</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4303713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s-CO" sz="2800" b="1" dirty="0" err="1">
                <a:solidFill>
                  <a:srgbClr val="00CC00"/>
                </a:solidFill>
              </a:rPr>
              <a:t>Arrays</a:t>
            </a:r>
            <a:r>
              <a:rPr lang="es-CO" sz="2800" b="1" dirty="0">
                <a:solidFill>
                  <a:srgbClr val="00CC00"/>
                </a:solidFill>
              </a:rPr>
              <a:t> – </a:t>
            </a:r>
            <a:r>
              <a:rPr lang="es-CO" sz="2800" b="1" dirty="0" err="1">
                <a:solidFill>
                  <a:srgbClr val="00CC00"/>
                </a:solidFill>
              </a:rPr>
              <a:t>Indexing</a:t>
            </a:r>
            <a:endParaRPr lang="es-CO" sz="2800" b="1" dirty="0">
              <a:solidFill>
                <a:srgbClr val="00CC00"/>
              </a:solidFill>
            </a:endParaRPr>
          </a:p>
        </p:txBody>
      </p:sp>
      <p:sp>
        <p:nvSpPr>
          <p:cNvPr id="6" name="TextBox 5">
            <a:extLst>
              <a:ext uri="{FF2B5EF4-FFF2-40B4-BE49-F238E27FC236}">
                <a16:creationId xmlns:a16="http://schemas.microsoft.com/office/drawing/2014/main" id="{32D06C3B-CA97-B903-02B7-E334D1A316C9}"/>
              </a:ext>
            </a:extLst>
          </p:cNvPr>
          <p:cNvSpPr txBox="1"/>
          <p:nvPr/>
        </p:nvSpPr>
        <p:spPr>
          <a:xfrm>
            <a:off x="717177" y="2075800"/>
            <a:ext cx="6096000" cy="1200329"/>
          </a:xfrm>
          <a:prstGeom prst="rect">
            <a:avLst/>
          </a:prstGeom>
          <a:noFill/>
        </p:spPr>
        <p:txBody>
          <a:bodyPr wrap="square">
            <a:spAutoFit/>
          </a:bodyPr>
          <a:lstStyle/>
          <a:p>
            <a:pPr marL="0" indent="0">
              <a:buNone/>
            </a:pPr>
            <a:r>
              <a:rPr lang="en-US" sz="1800" dirty="0">
                <a:latin typeface="Courier New" panose="02070309020205020404" pitchFamily="49" charset="0"/>
                <a:cs typeface="Courier New" panose="02070309020205020404" pitchFamily="49" charset="0"/>
              </a:rPr>
              <a:t>x[0,0]  	# top-left element</a:t>
            </a:r>
          </a:p>
          <a:p>
            <a:pPr marL="0" indent="0">
              <a:buNone/>
            </a:pPr>
            <a:r>
              <a:rPr lang="en-US" sz="1800" dirty="0">
                <a:latin typeface="Courier New" panose="02070309020205020404" pitchFamily="49" charset="0"/>
                <a:cs typeface="Courier New" panose="02070309020205020404" pitchFamily="49" charset="0"/>
              </a:rPr>
              <a:t>x[0,-1] 	# first row, last column</a:t>
            </a:r>
          </a:p>
          <a:p>
            <a:pPr marL="0" indent="0">
              <a:buNone/>
            </a:pPr>
            <a:r>
              <a:rPr lang="en-US" sz="1800" dirty="0">
                <a:latin typeface="Courier New" panose="02070309020205020404" pitchFamily="49" charset="0"/>
                <a:cs typeface="Courier New" panose="02070309020205020404" pitchFamily="49" charset="0"/>
              </a:rPr>
              <a:t>x[0,:]	# first row (many entries)</a:t>
            </a:r>
          </a:p>
          <a:p>
            <a:pPr marL="0" indent="0">
              <a:buNone/>
            </a:pPr>
            <a:r>
              <a:rPr lang="en-US" sz="1800" dirty="0">
                <a:latin typeface="Courier New" panose="02070309020205020404" pitchFamily="49" charset="0"/>
                <a:cs typeface="Courier New" panose="02070309020205020404" pitchFamily="49" charset="0"/>
              </a:rPr>
              <a:t>x[:,0]	# first column (many entries)</a:t>
            </a:r>
            <a:endParaRPr lang="en-US" dirty="0"/>
          </a:p>
        </p:txBody>
      </p:sp>
      <p:sp>
        <p:nvSpPr>
          <p:cNvPr id="9" name="TextBox 8">
            <a:extLst>
              <a:ext uri="{FF2B5EF4-FFF2-40B4-BE49-F238E27FC236}">
                <a16:creationId xmlns:a16="http://schemas.microsoft.com/office/drawing/2014/main" id="{A448C230-021A-5271-3961-538FC03F718C}"/>
              </a:ext>
            </a:extLst>
          </p:cNvPr>
          <p:cNvSpPr txBox="1"/>
          <p:nvPr/>
        </p:nvSpPr>
        <p:spPr>
          <a:xfrm>
            <a:off x="3173506" y="3581872"/>
            <a:ext cx="6096000" cy="2123658"/>
          </a:xfrm>
          <a:prstGeom prst="rect">
            <a:avLst/>
          </a:prstGeom>
          <a:solidFill>
            <a:schemeClr val="tx1"/>
          </a:solidFill>
        </p:spPr>
        <p:txBody>
          <a:bodyPr wrap="square">
            <a:spAutoFit/>
          </a:bodyPr>
          <a:lstStyle/>
          <a:p>
            <a:r>
              <a:rPr lang="en-US" sz="1600" b="0" dirty="0">
                <a:solidFill>
                  <a:srgbClr val="C586C0"/>
                </a:solidFill>
                <a:effectLst/>
                <a:latin typeface="Consolas" panose="020B0609020204030204" pitchFamily="49" charset="0"/>
              </a:rPr>
              <a:t>import</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numpy</a:t>
            </a:r>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as</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np</a:t>
            </a:r>
            <a:endParaRPr lang="en-US" sz="1600" b="0" dirty="0">
              <a:solidFill>
                <a:srgbClr val="D4D4D4"/>
              </a:solidFill>
              <a:effectLst/>
              <a:latin typeface="Consolas" panose="020B0609020204030204" pitchFamily="49" charset="0"/>
            </a:endParaRPr>
          </a:p>
          <a:p>
            <a:br>
              <a:rPr lang="en-US" sz="1600" b="0" dirty="0">
                <a:solidFill>
                  <a:srgbClr val="D4D4D4"/>
                </a:solidFill>
                <a:effectLst/>
                <a:latin typeface="Consolas" panose="020B0609020204030204" pitchFamily="49" charset="0"/>
              </a:rPr>
            </a:b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array</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5</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20</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75</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8</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 :])</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5035794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a:t>¿</a:t>
            </a:r>
            <a:r>
              <a:rPr lang="en-US" dirty="0" err="1"/>
              <a:t>Qué</a:t>
            </a:r>
            <a:r>
              <a:rPr lang="en-US" dirty="0"/>
              <a:t> es Machine Learning (ML)?</a:t>
            </a:r>
          </a:p>
        </p:txBody>
      </p:sp>
      <p:graphicFrame>
        <p:nvGraphicFramePr>
          <p:cNvPr id="9" name="Content Placeholder 4">
            <a:extLst>
              <a:ext uri="{FF2B5EF4-FFF2-40B4-BE49-F238E27FC236}">
                <a16:creationId xmlns:a16="http://schemas.microsoft.com/office/drawing/2014/main" id="{D2905A3B-9CAB-B96D-0912-3777EAA22A85}"/>
              </a:ext>
            </a:extLst>
          </p:cNvPr>
          <p:cNvGraphicFramePr>
            <a:graphicFrameLocks noGrp="1"/>
          </p:cNvGraphicFramePr>
          <p:nvPr>
            <p:ph idx="1"/>
            <p:extLst>
              <p:ext uri="{D42A27DB-BD31-4B8C-83A1-F6EECF244321}">
                <p14:modId xmlns:p14="http://schemas.microsoft.com/office/powerpoint/2010/main" val="43938014"/>
              </p:ext>
            </p:extLst>
          </p:nvPr>
        </p:nvGraphicFramePr>
        <p:xfrm>
          <a:off x="2318630" y="2396484"/>
          <a:ext cx="7554739" cy="25299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286951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s-CO" sz="2800" b="1" dirty="0" err="1">
                <a:solidFill>
                  <a:srgbClr val="00CC00"/>
                </a:solidFill>
              </a:rPr>
              <a:t>Arrays</a:t>
            </a:r>
            <a:r>
              <a:rPr lang="es-CO" sz="2800" b="1" dirty="0">
                <a:solidFill>
                  <a:srgbClr val="00CC00"/>
                </a:solidFill>
              </a:rPr>
              <a:t> – </a:t>
            </a:r>
            <a:r>
              <a:rPr lang="es-CO" sz="2800" b="1" dirty="0" err="1">
                <a:solidFill>
                  <a:srgbClr val="00CC00"/>
                </a:solidFill>
              </a:rPr>
              <a:t>Indexing</a:t>
            </a:r>
            <a:r>
              <a:rPr lang="es-CO" sz="2800" b="1" dirty="0">
                <a:solidFill>
                  <a:srgbClr val="00CC00"/>
                </a:solidFill>
              </a:rPr>
              <a:t>, </a:t>
            </a:r>
            <a:r>
              <a:rPr lang="es-CO" sz="2800" b="1" dirty="0" err="1">
                <a:solidFill>
                  <a:srgbClr val="00CC00"/>
                </a:solidFill>
              </a:rPr>
              <a:t>slices</a:t>
            </a:r>
            <a:r>
              <a:rPr lang="es-CO" sz="2800" b="1" dirty="0">
                <a:solidFill>
                  <a:srgbClr val="00CC00"/>
                </a:solidFill>
              </a:rPr>
              <a:t> and </a:t>
            </a:r>
            <a:r>
              <a:rPr lang="es-CO" sz="2800" b="1" dirty="0" err="1">
                <a:solidFill>
                  <a:srgbClr val="00CC00"/>
                </a:solidFill>
              </a:rPr>
              <a:t>arrays</a:t>
            </a:r>
            <a:endParaRPr lang="es-CO" sz="2800" b="1" dirty="0">
              <a:solidFill>
                <a:srgbClr val="00CC00"/>
              </a:solidFill>
            </a:endParaRPr>
          </a:p>
        </p:txBody>
      </p:sp>
      <p:sp>
        <p:nvSpPr>
          <p:cNvPr id="8" name="Content Placeholder 2">
            <a:extLst>
              <a:ext uri="{FF2B5EF4-FFF2-40B4-BE49-F238E27FC236}">
                <a16:creationId xmlns:a16="http://schemas.microsoft.com/office/drawing/2014/main" id="{56FE1C6B-C8C0-D634-B453-D7CF92974AEB}"/>
              </a:ext>
            </a:extLst>
          </p:cNvPr>
          <p:cNvSpPr>
            <a:spLocks noGrp="1"/>
          </p:cNvSpPr>
          <p:nvPr>
            <p:ph idx="1"/>
          </p:nvPr>
        </p:nvSpPr>
        <p:spPr>
          <a:xfrm>
            <a:off x="876390" y="2139667"/>
            <a:ext cx="7513511" cy="800757"/>
          </a:xfrm>
        </p:spPr>
        <p:txBody>
          <a:bodyPr>
            <a:normAutofit/>
          </a:bodyPr>
          <a:lstStyle/>
          <a:p>
            <a:pPr marL="514350" indent="-514350">
              <a:buAutoNum type="arabicPeriod"/>
            </a:pPr>
            <a:r>
              <a:rPr lang="en-US" sz="1800" dirty="0"/>
              <a:t>Slices son </a:t>
            </a:r>
            <a:r>
              <a:rPr lang="en-US" sz="1800" b="1" dirty="0"/>
              <a:t>vistas</a:t>
            </a:r>
            <a:r>
              <a:rPr lang="en-US" sz="1800" dirty="0"/>
              <a:t>. </a:t>
            </a:r>
            <a:r>
              <a:rPr lang="en-US" sz="1800" dirty="0" err="1"/>
              <a:t>Escribir</a:t>
            </a:r>
            <a:r>
              <a:rPr lang="en-US" sz="1800" dirty="0"/>
              <a:t> </a:t>
            </a:r>
            <a:r>
              <a:rPr lang="en-US" sz="1800" dirty="0" err="1"/>
              <a:t>en</a:t>
            </a:r>
            <a:r>
              <a:rPr lang="en-US" sz="1800" dirty="0"/>
              <a:t> </a:t>
            </a:r>
            <a:r>
              <a:rPr lang="en-US" sz="1800" dirty="0" err="1"/>
              <a:t>el</a:t>
            </a:r>
            <a:r>
              <a:rPr lang="en-US" sz="1800" dirty="0"/>
              <a:t> slice </a:t>
            </a:r>
            <a:r>
              <a:rPr lang="en-US" sz="1800" dirty="0" err="1"/>
              <a:t>sobreescribe</a:t>
            </a:r>
            <a:r>
              <a:rPr lang="en-US" sz="1800" dirty="0"/>
              <a:t> </a:t>
            </a:r>
            <a:r>
              <a:rPr lang="en-US" sz="1800" dirty="0" err="1"/>
              <a:t>el</a:t>
            </a:r>
            <a:r>
              <a:rPr lang="en-US" sz="1800" dirty="0"/>
              <a:t> original.</a:t>
            </a:r>
          </a:p>
          <a:p>
            <a:pPr marL="514350" indent="-514350">
              <a:buAutoNum type="arabicPeriod"/>
            </a:pPr>
            <a:r>
              <a:rPr lang="en-US" sz="1800" dirty="0"/>
              <a:t>Se </a:t>
            </a:r>
            <a:r>
              <a:rPr lang="en-US" sz="1800" dirty="0" err="1"/>
              <a:t>puede</a:t>
            </a:r>
            <a:r>
              <a:rPr lang="en-US" sz="1800" dirty="0"/>
              <a:t> indexer </a:t>
            </a:r>
            <a:r>
              <a:rPr lang="en-US" sz="1800" dirty="0" err="1"/>
              <a:t>por</a:t>
            </a:r>
            <a:r>
              <a:rPr lang="en-US" sz="1800" dirty="0"/>
              <a:t> </a:t>
            </a:r>
            <a:r>
              <a:rPr lang="en-US" sz="1800" dirty="0" err="1"/>
              <a:t>una</a:t>
            </a:r>
            <a:r>
              <a:rPr lang="en-US" sz="1800" dirty="0"/>
              <a:t> </a:t>
            </a:r>
            <a:r>
              <a:rPr lang="en-US" sz="1800" dirty="0" err="1"/>
              <a:t>lista</a:t>
            </a:r>
            <a:r>
              <a:rPr lang="en-US" sz="1800" dirty="0"/>
              <a:t> o un array de </a:t>
            </a:r>
            <a:r>
              <a:rPr lang="en-US" sz="1800" dirty="0" err="1"/>
              <a:t>booleanos</a:t>
            </a:r>
            <a:r>
              <a:rPr lang="en-US" sz="1800" dirty="0"/>
              <a:t>.</a:t>
            </a:r>
          </a:p>
        </p:txBody>
      </p:sp>
      <p:sp>
        <p:nvSpPr>
          <p:cNvPr id="11" name="TextBox 10">
            <a:extLst>
              <a:ext uri="{FF2B5EF4-FFF2-40B4-BE49-F238E27FC236}">
                <a16:creationId xmlns:a16="http://schemas.microsoft.com/office/drawing/2014/main" id="{70F1D8A1-D120-2373-D8AB-0A2207C2B71D}"/>
              </a:ext>
            </a:extLst>
          </p:cNvPr>
          <p:cNvSpPr txBox="1"/>
          <p:nvPr/>
        </p:nvSpPr>
        <p:spPr>
          <a:xfrm>
            <a:off x="3668978" y="3303899"/>
            <a:ext cx="6096000" cy="2646878"/>
          </a:xfrm>
          <a:prstGeom prst="rect">
            <a:avLst/>
          </a:prstGeom>
          <a:solidFill>
            <a:schemeClr val="tx1"/>
          </a:solidFill>
        </p:spPr>
        <p:txBody>
          <a:bodyPr wrap="square">
            <a:spAutoFit/>
          </a:bodyPr>
          <a:lstStyle/>
          <a:p>
            <a:r>
              <a:rPr lang="en-US" sz="1600" b="0" dirty="0">
                <a:solidFill>
                  <a:srgbClr val="C586C0"/>
                </a:solidFill>
                <a:effectLst/>
                <a:latin typeface="Consolas" panose="020B0609020204030204" pitchFamily="49" charset="0"/>
              </a:rPr>
              <a:t>import</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numpy</a:t>
            </a:r>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as</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np</a:t>
            </a:r>
            <a:endParaRPr lang="en-US" sz="1600" b="0" dirty="0">
              <a:solidFill>
                <a:srgbClr val="D4D4D4"/>
              </a:solidFill>
              <a:effectLst/>
              <a:latin typeface="Consolas" panose="020B0609020204030204" pitchFamily="49" charset="0"/>
            </a:endParaRPr>
          </a:p>
          <a:p>
            <a:br>
              <a:rPr lang="en-US" sz="1600" b="0" dirty="0">
                <a:solidFill>
                  <a:srgbClr val="D4D4D4"/>
                </a:solidFill>
                <a:effectLst/>
                <a:latin typeface="Consolas" panose="020B0609020204030204" pitchFamily="49" charset="0"/>
              </a:rPr>
            </a:b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array</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20</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75</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8</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12</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&lt;</a:t>
            </a:r>
            <a:r>
              <a:rPr lang="en-US" sz="1600" b="0" dirty="0">
                <a:solidFill>
                  <a:srgbClr val="B5CEA8"/>
                </a:solidFill>
                <a:effectLst/>
                <a:latin typeface="Consolas" panose="020B0609020204030204" pitchFamily="49" charset="0"/>
              </a:rPr>
              <a:t>10</a:t>
            </a:r>
            <a:r>
              <a:rPr lang="en-US" sz="1600" b="0" dirty="0">
                <a:solidFill>
                  <a:srgbClr val="D4D4D4"/>
                </a:solidFill>
                <a:effectLst/>
                <a:latin typeface="Consolas" panose="020B0609020204030204" pitchFamily="49" charset="0"/>
              </a:rPr>
              <a:t>] = </a:t>
            </a:r>
            <a:r>
              <a:rPr lang="en-US" sz="1600" b="0" dirty="0">
                <a:solidFill>
                  <a:srgbClr val="B5CEA8"/>
                </a:solidFill>
                <a:effectLst/>
                <a:latin typeface="Consolas" panose="020B0609020204030204" pitchFamily="49" charset="0"/>
              </a:rPr>
              <a:t>0</a:t>
            </a:r>
            <a:endParaRPr lang="en-US" sz="1600" b="0" dirty="0">
              <a:solidFill>
                <a:srgbClr val="D4D4D4"/>
              </a:solidFill>
              <a:effectLst/>
              <a:latin typeface="Consolas" panose="020B0609020204030204" pitchFamily="49" charset="0"/>
            </a:endParaRP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2</a:t>
            </a:r>
            <a:r>
              <a:rPr lang="en-US" sz="1600"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420222182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s-CO" sz="2800" b="1" dirty="0" err="1">
                <a:solidFill>
                  <a:srgbClr val="00CC00"/>
                </a:solidFill>
              </a:rPr>
              <a:t>Arrays</a:t>
            </a:r>
            <a:r>
              <a:rPr lang="es-CO" sz="2800" b="1" dirty="0">
                <a:solidFill>
                  <a:srgbClr val="00CC00"/>
                </a:solidFill>
              </a:rPr>
              <a:t> – </a:t>
            </a:r>
            <a:r>
              <a:rPr lang="es-CO" sz="2800" b="1" dirty="0" err="1">
                <a:solidFill>
                  <a:srgbClr val="00CC00"/>
                </a:solidFill>
              </a:rPr>
              <a:t>Axes</a:t>
            </a:r>
            <a:endParaRPr lang="es-CO" sz="2800" b="1" dirty="0">
              <a:solidFill>
                <a:srgbClr val="00CC00"/>
              </a:solidFill>
            </a:endParaRPr>
          </a:p>
        </p:txBody>
      </p:sp>
      <p:sp>
        <p:nvSpPr>
          <p:cNvPr id="6" name="Content Placeholder 2">
            <a:extLst>
              <a:ext uri="{FF2B5EF4-FFF2-40B4-BE49-F238E27FC236}">
                <a16:creationId xmlns:a16="http://schemas.microsoft.com/office/drawing/2014/main" id="{BC5DB1BE-98A5-6519-07DD-478A8A4464C2}"/>
              </a:ext>
            </a:extLst>
          </p:cNvPr>
          <p:cNvSpPr>
            <a:spLocks noGrp="1"/>
          </p:cNvSpPr>
          <p:nvPr>
            <p:ph idx="1"/>
          </p:nvPr>
        </p:nvSpPr>
        <p:spPr>
          <a:xfrm>
            <a:off x="1055711" y="2005404"/>
            <a:ext cx="8595360" cy="4351337"/>
          </a:xfrm>
        </p:spPr>
        <p:txBody>
          <a:bodyPr>
            <a:normAutofit/>
          </a:bodyPr>
          <a:lstStyle/>
          <a:p>
            <a:pPr marL="514350" indent="-514350">
              <a:buFont typeface="+mj-lt"/>
              <a:buAutoNum type="arabicPeriod"/>
            </a:pPr>
            <a:r>
              <a:rPr lang="en-US" sz="2000" dirty="0"/>
              <a:t>Usar </a:t>
            </a:r>
            <a:r>
              <a:rPr lang="en-US" sz="2000" dirty="0" err="1"/>
              <a:t>el</a:t>
            </a:r>
            <a:r>
              <a:rPr lang="en-US" sz="2000" dirty="0"/>
              <a:t> </a:t>
            </a:r>
            <a:r>
              <a:rPr lang="en-US" sz="2000" dirty="0" err="1"/>
              <a:t>parámetro</a:t>
            </a:r>
            <a:r>
              <a:rPr lang="en-US" sz="2000" dirty="0"/>
              <a:t> </a:t>
            </a:r>
            <a:r>
              <a:rPr lang="en-US" sz="2000" b="1" dirty="0"/>
              <a:t>axis </a:t>
            </a:r>
            <a:r>
              <a:rPr lang="en-US" sz="2000" dirty="0" err="1"/>
              <a:t>permite</a:t>
            </a:r>
            <a:r>
              <a:rPr lang="en-US" sz="2000" dirty="0"/>
              <a:t> </a:t>
            </a:r>
            <a:r>
              <a:rPr lang="en-US" sz="2000" dirty="0" err="1"/>
              <a:t>controlar</a:t>
            </a:r>
            <a:r>
              <a:rPr lang="en-US" sz="2000" dirty="0"/>
              <a:t> </a:t>
            </a:r>
            <a:r>
              <a:rPr lang="en-US" sz="2000" dirty="0" err="1"/>
              <a:t>en</a:t>
            </a:r>
            <a:r>
              <a:rPr lang="en-US" sz="2000" dirty="0"/>
              <a:t> </a:t>
            </a:r>
            <a:r>
              <a:rPr lang="en-US" sz="2000" dirty="0" err="1"/>
              <a:t>cuna</a:t>
            </a:r>
            <a:r>
              <a:rPr lang="en-US" sz="2000" dirty="0"/>
              <a:t> </a:t>
            </a:r>
            <a:r>
              <a:rPr lang="en-US" sz="2000" dirty="0" err="1"/>
              <a:t>eje</a:t>
            </a:r>
            <a:r>
              <a:rPr lang="en-US" sz="2000" dirty="0"/>
              <a:t> se opera. </a:t>
            </a:r>
          </a:p>
          <a:p>
            <a:pPr marL="514350" indent="-514350">
              <a:buFont typeface="+mj-lt"/>
              <a:buAutoNum type="arabicPeriod"/>
            </a:pPr>
            <a:r>
              <a:rPr lang="en-US" sz="2000" dirty="0" err="1"/>
              <a:t>Normlamente</a:t>
            </a:r>
            <a:r>
              <a:rPr lang="en-US" sz="2000" dirty="0"/>
              <a:t>, </a:t>
            </a:r>
            <a:r>
              <a:rPr lang="en-US" sz="2000" dirty="0" err="1"/>
              <a:t>el</a:t>
            </a:r>
            <a:r>
              <a:rPr lang="en-US" sz="2000" dirty="0"/>
              <a:t> </a:t>
            </a:r>
            <a:r>
              <a:rPr lang="en-US" sz="2000" dirty="0" err="1"/>
              <a:t>eje</a:t>
            </a:r>
            <a:r>
              <a:rPr lang="en-US" sz="2000" dirty="0"/>
              <a:t> </a:t>
            </a:r>
            <a:r>
              <a:rPr lang="en-US" sz="2000" dirty="0" err="1"/>
              <a:t>especificado</a:t>
            </a:r>
            <a:r>
              <a:rPr lang="en-US" sz="2000" dirty="0"/>
              <a:t> </a:t>
            </a:r>
            <a:r>
              <a:rPr lang="en-US" sz="2000" dirty="0" err="1"/>
              <a:t>desaparece</a:t>
            </a:r>
            <a:r>
              <a:rPr lang="en-US" sz="2000" dirty="0"/>
              <a:t>. </a:t>
            </a:r>
            <a:r>
              <a:rPr lang="en-US" sz="2000" b="1" dirty="0" err="1"/>
              <a:t>keepdims</a:t>
            </a:r>
            <a:r>
              <a:rPr lang="en-US" sz="2000" dirty="0"/>
              <a:t> </a:t>
            </a:r>
            <a:r>
              <a:rPr lang="en-US" sz="2000" dirty="0" err="1"/>
              <a:t>conserva</a:t>
            </a:r>
            <a:r>
              <a:rPr lang="en-US" sz="2000" dirty="0"/>
              <a:t> </a:t>
            </a:r>
            <a:r>
              <a:rPr lang="en-US" sz="2000" dirty="0" err="1"/>
              <a:t>todas</a:t>
            </a:r>
            <a:r>
              <a:rPr lang="en-US" sz="2000" dirty="0"/>
              <a:t> las </a:t>
            </a:r>
            <a:r>
              <a:rPr lang="en-US" sz="2000" dirty="0" err="1"/>
              <a:t>dimensiones</a:t>
            </a:r>
            <a:r>
              <a:rPr lang="en-US" sz="2000" dirty="0"/>
              <a:t>.</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a.sum</a:t>
            </a:r>
            <a:r>
              <a:rPr lang="en-US" sz="2000" dirty="0">
                <a:latin typeface="Courier New" panose="02070309020205020404" pitchFamily="49" charset="0"/>
                <a:cs typeface="Courier New" panose="02070309020205020404" pitchFamily="49" charset="0"/>
              </a:rPr>
              <a:t>() # sum all entries </a:t>
            </a:r>
          </a:p>
          <a:p>
            <a:pPr marL="0" indent="0">
              <a:buNone/>
            </a:pPr>
            <a:r>
              <a:rPr lang="en-US" sz="2000" dirty="0" err="1">
                <a:latin typeface="Courier New" panose="02070309020205020404" pitchFamily="49" charset="0"/>
                <a:cs typeface="Courier New" panose="02070309020205020404" pitchFamily="49" charset="0"/>
              </a:rPr>
              <a:t>a.sum</a:t>
            </a:r>
            <a:r>
              <a:rPr lang="en-US" sz="2000" dirty="0">
                <a:latin typeface="Courier New" panose="02070309020205020404" pitchFamily="49" charset="0"/>
                <a:cs typeface="Courier New" panose="02070309020205020404" pitchFamily="49" charset="0"/>
              </a:rPr>
              <a:t>(axis=0) # sum over rows </a:t>
            </a:r>
          </a:p>
          <a:p>
            <a:pPr marL="0" indent="0">
              <a:buNone/>
            </a:pPr>
            <a:r>
              <a:rPr lang="en-US" sz="2000" dirty="0" err="1">
                <a:latin typeface="Courier New" panose="02070309020205020404" pitchFamily="49" charset="0"/>
                <a:cs typeface="Courier New" panose="02070309020205020404" pitchFamily="49" charset="0"/>
              </a:rPr>
              <a:t>a.sum</a:t>
            </a:r>
            <a:r>
              <a:rPr lang="en-US" sz="2000" dirty="0">
                <a:latin typeface="Courier New" panose="02070309020205020404" pitchFamily="49" charset="0"/>
                <a:cs typeface="Courier New" panose="02070309020205020404" pitchFamily="49" charset="0"/>
              </a:rPr>
              <a:t>(axis=1) # sum over columns</a:t>
            </a:r>
          </a:p>
          <a:p>
            <a:pPr marL="0" indent="0">
              <a:buNone/>
            </a:pPr>
            <a:r>
              <a:rPr lang="en-US" sz="2000" dirty="0" err="1">
                <a:latin typeface="Courier New" panose="02070309020205020404" pitchFamily="49" charset="0"/>
                <a:cs typeface="Courier New" panose="02070309020205020404" pitchFamily="49" charset="0"/>
              </a:rPr>
              <a:t>a.sum</a:t>
            </a:r>
            <a:r>
              <a:rPr lang="en-US" sz="2000" dirty="0">
                <a:latin typeface="Courier New" panose="02070309020205020404" pitchFamily="49" charset="0"/>
                <a:cs typeface="Courier New" panose="02070309020205020404" pitchFamily="49" charset="0"/>
              </a:rPr>
              <a:t>(axis=1, </a:t>
            </a:r>
            <a:r>
              <a:rPr lang="en-US" sz="2000" dirty="0" err="1">
                <a:latin typeface="Courier New" panose="02070309020205020404" pitchFamily="49" charset="0"/>
                <a:cs typeface="Courier New" panose="02070309020205020404" pitchFamily="49" charset="0"/>
              </a:rPr>
              <a:t>keepdims</a:t>
            </a:r>
            <a:r>
              <a:rPr lang="en-US" sz="2000" dirty="0">
                <a:latin typeface="Courier New" panose="02070309020205020404" pitchFamily="49" charset="0"/>
                <a:cs typeface="Courier New" panose="02070309020205020404" pitchFamily="49" charset="0"/>
              </a:rPr>
              <a:t>=True) </a:t>
            </a:r>
          </a:p>
        </p:txBody>
      </p:sp>
      <p:sp>
        <p:nvSpPr>
          <p:cNvPr id="10" name="TextBox 9">
            <a:extLst>
              <a:ext uri="{FF2B5EF4-FFF2-40B4-BE49-F238E27FC236}">
                <a16:creationId xmlns:a16="http://schemas.microsoft.com/office/drawing/2014/main" id="{C968615C-1F92-CA0C-A90A-726BBE7F90D7}"/>
              </a:ext>
            </a:extLst>
          </p:cNvPr>
          <p:cNvSpPr txBox="1"/>
          <p:nvPr/>
        </p:nvSpPr>
        <p:spPr>
          <a:xfrm>
            <a:off x="6259542" y="4284420"/>
            <a:ext cx="5754252" cy="2369880"/>
          </a:xfrm>
          <a:prstGeom prst="rect">
            <a:avLst/>
          </a:prstGeom>
          <a:solidFill>
            <a:schemeClr val="tx1"/>
          </a:solidFill>
        </p:spPr>
        <p:txBody>
          <a:bodyPr wrap="square">
            <a:spAutoFit/>
          </a:bodyPr>
          <a:lstStyle/>
          <a:p>
            <a:r>
              <a:rPr lang="en-US" sz="1600" b="0" dirty="0">
                <a:solidFill>
                  <a:srgbClr val="C586C0"/>
                </a:solidFill>
                <a:effectLst/>
                <a:latin typeface="Consolas" panose="020B0609020204030204" pitchFamily="49" charset="0"/>
              </a:rPr>
              <a:t>import</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numpy</a:t>
            </a:r>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as</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np</a:t>
            </a:r>
            <a:endParaRPr lang="en-US" sz="1600" b="0" dirty="0">
              <a:solidFill>
                <a:srgbClr val="D4D4D4"/>
              </a:solidFill>
              <a:effectLst/>
              <a:latin typeface="Consolas" panose="020B0609020204030204" pitchFamily="49" charset="0"/>
            </a:endParaRPr>
          </a:p>
          <a:p>
            <a:br>
              <a:rPr lang="en-US" sz="1600" b="0" dirty="0">
                <a:solidFill>
                  <a:srgbClr val="D4D4D4"/>
                </a:solidFill>
                <a:effectLst/>
                <a:latin typeface="Consolas" panose="020B0609020204030204" pitchFamily="49" charset="0"/>
              </a:rPr>
            </a:b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array</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20</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75</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8</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12</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x</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sum</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x</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sum</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axis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x</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sum</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axis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x</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sum</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axis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keepdims</a:t>
            </a:r>
            <a:r>
              <a:rPr lang="en-US" sz="1600" b="0" dirty="0">
                <a:solidFill>
                  <a:srgbClr val="D4D4D4"/>
                </a:solidFill>
                <a:effectLst/>
                <a:latin typeface="Consolas" panose="020B0609020204030204" pitchFamily="49" charset="0"/>
              </a:rPr>
              <a:t>=</a:t>
            </a:r>
            <a:r>
              <a:rPr lang="en-US" sz="1600" b="0" dirty="0">
                <a:solidFill>
                  <a:srgbClr val="569CD6"/>
                </a:solidFill>
                <a:effectLst/>
                <a:latin typeface="Consolas" panose="020B0609020204030204" pitchFamily="49" charset="0"/>
              </a:rPr>
              <a:t>True</a:t>
            </a:r>
            <a:r>
              <a:rPr lang="en-US" sz="16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7808268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8947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a:t>¿</a:t>
            </a:r>
            <a:r>
              <a:rPr lang="en-US" dirty="0" err="1"/>
              <a:t>Qué</a:t>
            </a:r>
            <a:r>
              <a:rPr lang="en-US" dirty="0"/>
              <a:t> es Machine Learning (ML)?</a:t>
            </a:r>
          </a:p>
        </p:txBody>
      </p:sp>
      <p:pic>
        <p:nvPicPr>
          <p:cNvPr id="6" name="Picture 5">
            <a:extLst>
              <a:ext uri="{FF2B5EF4-FFF2-40B4-BE49-F238E27FC236}">
                <a16:creationId xmlns:a16="http://schemas.microsoft.com/office/drawing/2014/main" id="{063CC114-1B15-B4AB-0EF1-FA1131F75BBE}"/>
              </a:ext>
            </a:extLst>
          </p:cNvPr>
          <p:cNvPicPr>
            <a:picLocks noChangeAspect="1"/>
          </p:cNvPicPr>
          <p:nvPr/>
        </p:nvPicPr>
        <p:blipFill rotWithShape="1">
          <a:blip r:embed="rId2"/>
          <a:srcRect l="301"/>
          <a:stretch/>
        </p:blipFill>
        <p:spPr>
          <a:xfrm>
            <a:off x="1470211" y="1550877"/>
            <a:ext cx="9117744" cy="4258269"/>
          </a:xfrm>
          <a:prstGeom prst="rect">
            <a:avLst/>
          </a:prstGeom>
        </p:spPr>
      </p:pic>
    </p:spTree>
    <p:extLst>
      <p:ext uri="{BB962C8B-B14F-4D97-AF65-F5344CB8AC3E}">
        <p14:creationId xmlns:p14="http://schemas.microsoft.com/office/powerpoint/2010/main" val="1293065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a:t>¿</a:t>
            </a:r>
            <a:r>
              <a:rPr lang="en-US" dirty="0" err="1"/>
              <a:t>Qué</a:t>
            </a:r>
            <a:r>
              <a:rPr lang="en-US" dirty="0"/>
              <a:t> es Machine Learning (ML)?</a:t>
            </a:r>
          </a:p>
        </p:txBody>
      </p:sp>
      <p:pic>
        <p:nvPicPr>
          <p:cNvPr id="4" name="Picture 3">
            <a:extLst>
              <a:ext uri="{FF2B5EF4-FFF2-40B4-BE49-F238E27FC236}">
                <a16:creationId xmlns:a16="http://schemas.microsoft.com/office/drawing/2014/main" id="{DE317B55-715E-C890-9406-0CD54FFEC99C}"/>
              </a:ext>
            </a:extLst>
          </p:cNvPr>
          <p:cNvPicPr>
            <a:picLocks noChangeAspect="1"/>
          </p:cNvPicPr>
          <p:nvPr/>
        </p:nvPicPr>
        <p:blipFill>
          <a:blip r:embed="rId2"/>
          <a:stretch>
            <a:fillRect/>
          </a:stretch>
        </p:blipFill>
        <p:spPr>
          <a:xfrm>
            <a:off x="1593437" y="1722308"/>
            <a:ext cx="8592749" cy="4525006"/>
          </a:xfrm>
          <a:prstGeom prst="rect">
            <a:avLst/>
          </a:prstGeom>
        </p:spPr>
      </p:pic>
    </p:spTree>
    <p:extLst>
      <p:ext uri="{BB962C8B-B14F-4D97-AF65-F5344CB8AC3E}">
        <p14:creationId xmlns:p14="http://schemas.microsoft.com/office/powerpoint/2010/main" val="37279885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38393199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4" name="TextBox 3">
            <a:extLst>
              <a:ext uri="{FF2B5EF4-FFF2-40B4-BE49-F238E27FC236}">
                <a16:creationId xmlns:a16="http://schemas.microsoft.com/office/drawing/2014/main" id="{EF0929EF-8CFB-FD94-1169-958D478F0A56}"/>
              </a:ext>
            </a:extLst>
          </p:cNvPr>
          <p:cNvSpPr txBox="1"/>
          <p:nvPr/>
        </p:nvSpPr>
        <p:spPr>
          <a:xfrm>
            <a:off x="491971" y="1387332"/>
            <a:ext cx="11206970" cy="1477328"/>
          </a:xfrm>
          <a:prstGeom prst="rect">
            <a:avLst/>
          </a:prstGeom>
          <a:noFill/>
        </p:spPr>
        <p:txBody>
          <a:bodyPr wrap="square">
            <a:spAutoFit/>
          </a:bodyPr>
          <a:lstStyle/>
          <a:p>
            <a:r>
              <a:rPr lang="es-ES" dirty="0"/>
              <a:t>En este tipo de aprendizaje, la máquina aprende de un conjunto de casos previamente etiquetados por un experto o de forma semi – automática basándose en los datos, es decir, para un conjunto de datos de entrada conocemos de antemano los datos correctos de salida. En el aprendizaje supervisado, el objetivo es aprender una forma de mapear las entradas en salidas, cuyos valores correctos son proporcionados por un supervisor</a:t>
            </a:r>
            <a:endParaRPr lang="en-US" dirty="0"/>
          </a:p>
        </p:txBody>
      </p:sp>
      <p:pic>
        <p:nvPicPr>
          <p:cNvPr id="6" name="Picture 5">
            <a:extLst>
              <a:ext uri="{FF2B5EF4-FFF2-40B4-BE49-F238E27FC236}">
                <a16:creationId xmlns:a16="http://schemas.microsoft.com/office/drawing/2014/main" id="{64BBD65B-4424-45F1-069D-C86ECC241212}"/>
              </a:ext>
            </a:extLst>
          </p:cNvPr>
          <p:cNvPicPr>
            <a:picLocks noChangeAspect="1"/>
          </p:cNvPicPr>
          <p:nvPr/>
        </p:nvPicPr>
        <p:blipFill>
          <a:blip r:embed="rId2"/>
          <a:stretch>
            <a:fillRect/>
          </a:stretch>
        </p:blipFill>
        <p:spPr>
          <a:xfrm>
            <a:off x="4622987" y="3074893"/>
            <a:ext cx="5594575" cy="3309377"/>
          </a:xfrm>
          <a:prstGeom prst="rect">
            <a:avLst/>
          </a:prstGeom>
        </p:spPr>
      </p:pic>
    </p:spTree>
    <p:extLst>
      <p:ext uri="{BB962C8B-B14F-4D97-AF65-F5344CB8AC3E}">
        <p14:creationId xmlns:p14="http://schemas.microsoft.com/office/powerpoint/2010/main" val="283407287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Schoolbook">
      <a:majorFont>
        <a:latin typeface="Century Schoolbook" panose="02040604050505020304"/>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panose="02040604050505020304"/>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4205</TotalTime>
  <Words>2793</Words>
  <Application>Microsoft Office PowerPoint</Application>
  <PresentationFormat>Widescreen</PresentationFormat>
  <Paragraphs>416</Paragraphs>
  <Slides>52</Slides>
  <Notes>0</Notes>
  <HiddenSlides>0</HiddenSlides>
  <MMClips>2</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52</vt:i4>
      </vt:variant>
    </vt:vector>
  </HeadingPairs>
  <TitlesOfParts>
    <vt:vector size="62" baseType="lpstr">
      <vt:lpstr>Arial</vt:lpstr>
      <vt:lpstr>Bahnschrift Condensed</vt:lpstr>
      <vt:lpstr>Bahnschrift SemiBold SemiConden</vt:lpstr>
      <vt:lpstr>Cambria Math</vt:lpstr>
      <vt:lpstr>Century Schoolbook</vt:lpstr>
      <vt:lpstr>Consolas</vt:lpstr>
      <vt:lpstr>Courier New</vt:lpstr>
      <vt:lpstr>Humanst521 BT</vt:lpstr>
      <vt:lpstr>Univers Condensed</vt:lpstr>
      <vt:lpstr>Tema de Office</vt:lpstr>
      <vt:lpstr>DIPLOMADO EN INTRODUCCIÓN A LA CIENCIA DE DATOS</vt:lpstr>
      <vt:lpstr>Introducción a Machine Learning</vt:lpstr>
      <vt:lpstr>¿Qué es Machine Learning (ML)?</vt:lpstr>
      <vt:lpstr>¿Qué es Machine Learning (ML)?</vt:lpstr>
      <vt:lpstr>¿Qué es Machine Learning (ML)?</vt:lpstr>
      <vt:lpstr>¿Qué es Machine Learning (ML)?</vt:lpstr>
      <vt:lpstr>¿Qué es Machine Learning (ML)?</vt:lpstr>
      <vt:lpstr>Aprendizaje Supervizado</vt:lpstr>
      <vt:lpstr>Aprendizaje Supervizado</vt:lpstr>
      <vt:lpstr>Aprendizaje Supervizado</vt:lpstr>
      <vt:lpstr>Aprendizaje Supervizado</vt:lpstr>
      <vt:lpstr>Aprendizaje Supervizado</vt:lpstr>
      <vt:lpstr>Aprendizaje Supervizado</vt:lpstr>
      <vt:lpstr>Aprendizaje Supervizado</vt:lpstr>
      <vt:lpstr>Aprendizaje Supervizado</vt:lpstr>
      <vt:lpstr>Aprendizaje Supervizado</vt:lpstr>
      <vt:lpstr>Aprendizaje NO Supervizado</vt:lpstr>
      <vt:lpstr>Aprendizaje NO Supervizado</vt:lpstr>
      <vt:lpstr>Aprendizaje NO Supervizado</vt:lpstr>
      <vt:lpstr>Aprendizaje NO Supervizado</vt:lpstr>
      <vt:lpstr>Aprendizaje NO Supervizado</vt:lpstr>
      <vt:lpstr>Aprendizaje por Refuerzo</vt:lpstr>
      <vt:lpstr>Aprendizaje por Refuerzo</vt:lpstr>
      <vt:lpstr>Aprendizaje por Refuerzo</vt:lpstr>
      <vt:lpstr>Ecosistema de Machine Learning</vt:lpstr>
      <vt:lpstr>Numpy</vt:lpstr>
      <vt:lpstr>Numpy</vt:lpstr>
      <vt:lpstr>Numpy</vt:lpstr>
      <vt:lpstr>Numpy</vt:lpstr>
      <vt:lpstr>Numpy</vt:lpstr>
      <vt:lpstr>Nump</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David Ardila</dc:creator>
  <cp:lastModifiedBy>Luis</cp:lastModifiedBy>
  <cp:revision>186</cp:revision>
  <dcterms:created xsi:type="dcterms:W3CDTF">2021-03-09T20:00:32Z</dcterms:created>
  <dcterms:modified xsi:type="dcterms:W3CDTF">2023-03-10T14:35:08Z</dcterms:modified>
</cp:coreProperties>
</file>

<file path=docProps/thumbnail.jpeg>
</file>